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17"/>
  </p:notesMasterIdLst>
  <p:sldIdLst>
    <p:sldId id="256" r:id="rId3"/>
    <p:sldId id="272" r:id="rId4"/>
    <p:sldId id="270" r:id="rId5"/>
    <p:sldId id="269" r:id="rId6"/>
    <p:sldId id="273" r:id="rId12"/>
    <p:sldId id="274" r:id="rId13"/>
    <p:sldId id="275" r:id="rId14"/>
    <p:sldId id="276" r:id="rId15"/>
    <p:sldId id="277" r:id="rId16"/>
    <p:sldId id="278" r:id="rId11"/>
    <p:sldId id="279" r:id="rId10"/>
    <p:sldId id="280" r:id="rId9"/>
    <p:sldId id="281" r:id="rId8"/>
    <p:sldId id="282" r:id="rId7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</p:sldIdLst>
  <p:sldSz cx="9144000" cy="5143500" type="screen16x9"/>
  <p:notesSz cx="51435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14.xml"/><Relationship Id="rId8" Type="http://schemas.openxmlformats.org/officeDocument/2006/relationships/slide" Target="slides/slide13.xml"/><Relationship Id="rId9" Type="http://schemas.openxmlformats.org/officeDocument/2006/relationships/slide" Target="slides/slide12.xml"/><Relationship Id="rId10" Type="http://schemas.openxmlformats.org/officeDocument/2006/relationships/slide" Target="slides/slide11.xml"/><Relationship Id="rId11" Type="http://schemas.openxmlformats.org/officeDocument/2006/relationships/slide" Target="slides/slide10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Click to move the slide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4885E81A-FAD5-4B3D-89B0-C9D24AE60D9E}" type="slidenum"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D2A165-1ECF-4CA5-B073-00C41036D089}" type="slidenum">
              <a:rPr lang="en-US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</a:t>
            </a:fld>
            <a:endParaRPr lang="de-DE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7.png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tiff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7.png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60284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759" y="1764000"/>
            <a:ext cx="8062482" cy="260913"/>
          </a:xfrm>
          <a:prstGeom prst="rect">
            <a:avLst/>
          </a:prstGeom>
        </p:spPr>
        <p:txBody>
          <a:bodyPr/>
          <a:lstStyle/>
          <a:p>
            <a:pPr lvl="1"/>
            <a:r>
              <a:rPr lang="de-AT" dirty="0"/>
              <a:t>Hier steht eine Tabelle (Arial 15 Regular)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540000" y="2052000"/>
            <a:ext cx="8063241" cy="2643738"/>
          </a:xfrm>
          <a:prstGeom prst="rect">
            <a:avLst/>
          </a:prstGeom>
          <a:solidFill>
            <a:srgbClr val="B9B9B9"/>
          </a:solidFill>
        </p:spPr>
        <p:txBody>
          <a:bodyPr/>
          <a:lstStyle/>
          <a:p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10" name="Picture 9" descr="OSS__PPT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4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2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60284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759" y="1764000"/>
            <a:ext cx="8062482" cy="260913"/>
          </a:xfrm>
          <a:prstGeom prst="rect">
            <a:avLst/>
          </a:prstGeom>
        </p:spPr>
        <p:txBody>
          <a:bodyPr/>
          <a:lstStyle/>
          <a:p>
            <a:pPr lvl="1"/>
            <a:r>
              <a:rPr lang="de-AT" dirty="0"/>
              <a:t>Hier stehen zwei Tabellen (Arial 15 Regular)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540759" y="2052000"/>
            <a:ext cx="3924000" cy="2643738"/>
          </a:xfrm>
          <a:prstGeom prst="rect">
            <a:avLst/>
          </a:prstGeom>
          <a:solidFill>
            <a:srgbClr val="B9B9B9"/>
          </a:solidFill>
        </p:spPr>
        <p:txBody>
          <a:bodyPr/>
          <a:lstStyle/>
          <a:p>
            <a:endParaRPr lang="de-AT"/>
          </a:p>
        </p:txBody>
      </p:sp>
      <p:sp>
        <p:nvSpPr>
          <p:cNvPr id="11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679241" y="2052000"/>
            <a:ext cx="3924000" cy="2643738"/>
          </a:xfrm>
          <a:prstGeom prst="rect">
            <a:avLst/>
          </a:prstGeom>
          <a:solidFill>
            <a:srgbClr val="B9B9B9"/>
          </a:solidFill>
        </p:spPr>
        <p:txBody>
          <a:bodyPr/>
          <a:lstStyle/>
          <a:p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12" name="Picture 11" descr="OSS__PPT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12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60284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0" y="1728000"/>
            <a:ext cx="3924000" cy="254042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575757"/>
                </a:solidFill>
              </a:defRPr>
            </a:lvl1pPr>
            <a:lvl2pPr marL="230400">
              <a:defRPr baseline="0">
                <a:solidFill>
                  <a:srgbClr val="575757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AT" dirty="0"/>
              <a:t>Zwischenüberschrift</a:t>
            </a:r>
          </a:p>
          <a:p>
            <a:pPr lvl="0"/>
            <a:r>
              <a:rPr lang="de-AT" dirty="0"/>
              <a:t>(Arial 15 Regular)</a:t>
            </a:r>
            <a:br>
              <a:rPr lang="de-AT" dirty="0"/>
            </a:br>
            <a:r>
              <a:rPr lang="de-AT" dirty="0"/>
              <a:t>Oder normaler Fließtext </a:t>
            </a:r>
            <a:br>
              <a:rPr lang="de-AT" dirty="0"/>
            </a:br>
            <a:r>
              <a:rPr lang="de-AT" dirty="0"/>
              <a:t>(Arial 15 Regular)</a:t>
            </a:r>
          </a:p>
          <a:p>
            <a:pPr lvl="1"/>
            <a:r>
              <a:rPr lang="de-AT" dirty="0"/>
              <a:t>Blindtext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40000" y="1728000"/>
            <a:ext cx="3924000" cy="2340000"/>
          </a:xfrm>
          <a:prstGeom prst="rect">
            <a:avLst/>
          </a:prstGeom>
          <a:blipFill rotWithShape="1">
            <a:blip r:embed="rId2"/>
            <a:srcRect/>
            <a:stretch>
              <a:fillRect t="-5925" b="-5925"/>
            </a:stretch>
          </a:blipFill>
        </p:spPr>
        <p:txBody>
          <a:bodyPr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AT" dirty="0"/>
              <a:t>Bild kann innerhalb des Rahmens mit dem </a:t>
            </a:r>
            <a:r>
              <a:rPr lang="de-AT" dirty="0" err="1"/>
              <a:t>Zuschneidewerkzeug</a:t>
            </a:r>
            <a:r>
              <a:rPr lang="de-AT" dirty="0"/>
              <a:t> (Bildtools / </a:t>
            </a:r>
            <a:r>
              <a:rPr lang="de-AT" dirty="0" err="1"/>
              <a:t>Zuschneidewerkzeug</a:t>
            </a:r>
            <a:r>
              <a:rPr lang="de-AT" dirty="0"/>
              <a:t>) verschoben werden.</a:t>
            </a:r>
          </a:p>
          <a:p>
            <a:endParaRPr lang="de-A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4112746"/>
            <a:ext cx="3726000" cy="16470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</a:lstStyle>
          <a:p>
            <a:pPr lvl="0"/>
            <a:r>
              <a:rPr lang="de-AT" dirty="0"/>
              <a:t>Textzeile für Bildlegende (Arial 10 Regular)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12" name="Picture 11" descr="OSS__PP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8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D782D9-F8DA-654A-AF5A-0B03F3700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/>
          <a:stretch/>
        </p:blipFill>
        <p:spPr>
          <a:xfrm>
            <a:off x="-35490" y="-5364"/>
            <a:ext cx="9179490" cy="5148863"/>
          </a:xfrm>
          <a:prstGeom prst="rect">
            <a:avLst/>
          </a:prstGeom>
        </p:spPr>
      </p:pic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5328084" y="2571750"/>
            <a:ext cx="5471938" cy="485533"/>
          </a:xfrm>
        </p:spPr>
        <p:txBody>
          <a:bodyPr/>
          <a:lstStyle>
            <a:lvl1pPr marL="0" indent="0">
              <a:buNone/>
              <a:defRPr sz="9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328084" y="1599009"/>
            <a:ext cx="5472112" cy="97274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872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+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60284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7581" y="1764000"/>
            <a:ext cx="3924000" cy="2502938"/>
          </a:xfrm>
          <a:prstGeom prst="rect">
            <a:avLst/>
          </a:prstGeom>
        </p:spPr>
        <p:txBody>
          <a:bodyPr/>
          <a:lstStyle>
            <a:lvl1pPr>
              <a:defRPr i="0" baseline="0">
                <a:solidFill>
                  <a:srgbClr val="575757"/>
                </a:solidFill>
              </a:defRPr>
            </a:lvl1pPr>
            <a:lvl2pPr marL="230400">
              <a:defRPr baseline="0"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AT" dirty="0"/>
              <a:t>Zwischenüberschrift </a:t>
            </a:r>
            <a:br>
              <a:rPr lang="de-AT" dirty="0"/>
            </a:br>
            <a:r>
              <a:rPr lang="de-AT" dirty="0"/>
              <a:t>(Arial 15 Regular)</a:t>
            </a:r>
            <a:br>
              <a:rPr lang="de-AT" dirty="0"/>
            </a:br>
            <a:r>
              <a:rPr lang="de-AT" dirty="0"/>
              <a:t>Oder normaler Fließtext </a:t>
            </a:r>
            <a:br>
              <a:rPr lang="de-AT" dirty="0"/>
            </a:br>
            <a:r>
              <a:rPr lang="de-AT" dirty="0"/>
              <a:t>(Arial 15 Regular)</a:t>
            </a:r>
          </a:p>
          <a:p>
            <a:pPr lvl="1"/>
            <a:r>
              <a:rPr lang="de-AT" dirty="0"/>
              <a:t>Blindtext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80000" y="1764000"/>
            <a:ext cx="3924000" cy="2340000"/>
          </a:xfrm>
          <a:prstGeom prst="rect">
            <a:avLst/>
          </a:prstGeom>
          <a:blipFill rotWithShape="1">
            <a:blip r:embed="rId2"/>
            <a:srcRect/>
            <a:stretch>
              <a:fillRect t="-13785" b="-13785"/>
            </a:stretch>
          </a:blip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de-AT" dirty="0"/>
              <a:t>Bild kann innerhalb des Rahmens mit dem </a:t>
            </a:r>
            <a:r>
              <a:rPr lang="de-AT" dirty="0" err="1"/>
              <a:t>Zuschneidewerkzeug</a:t>
            </a:r>
            <a:r>
              <a:rPr lang="de-AT" dirty="0"/>
              <a:t> (Bildtools / </a:t>
            </a:r>
            <a:r>
              <a:rPr lang="de-AT" dirty="0" err="1"/>
              <a:t>Zuschneidewerkzeug</a:t>
            </a:r>
            <a:r>
              <a:rPr lang="de-AT" dirty="0"/>
              <a:t>) verschoben werden.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0" y="4105172"/>
            <a:ext cx="3924000" cy="1647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de-AT" dirty="0"/>
              <a:t>Textzeile für Bildlegende (Arial 10 Regular)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12" name="Picture 11" descr="OSS__PP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1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+Image 3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60284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335208"/>
            <a:ext cx="2520000" cy="136819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575757"/>
                </a:solidFill>
              </a:defRPr>
            </a:lvl1pPr>
            <a:lvl2pPr marL="230400">
              <a:defRPr baseline="0"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AT" dirty="0"/>
              <a:t>Hier folgt ein Fließtext (Arial 15 Regular)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40000" y="1764000"/>
            <a:ext cx="2520000" cy="1440000"/>
          </a:xfrm>
          <a:prstGeom prst="rect">
            <a:avLst/>
          </a:prstGeom>
          <a:blipFill rotWithShape="1">
            <a:blip r:embed="rId2"/>
            <a:srcRect/>
            <a:stretch>
              <a:fillRect t="-8276" b="-8276"/>
            </a:stretch>
          </a:blipFill>
        </p:spPr>
        <p:txBody>
          <a:bodyPr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de-AT" dirty="0"/>
              <a:t>Bild kann innerhalb des Rahmens mit dem </a:t>
            </a:r>
            <a:r>
              <a:rPr lang="de-AT" dirty="0" err="1"/>
              <a:t>Zuschneidewerkzeug</a:t>
            </a:r>
            <a:r>
              <a:rPr lang="de-AT" dirty="0"/>
              <a:t> (Bildtools / </a:t>
            </a:r>
            <a:r>
              <a:rPr lang="de-AT" dirty="0" err="1"/>
              <a:t>Zuschneidewerkzeug</a:t>
            </a:r>
            <a:r>
              <a:rPr lang="de-AT" dirty="0"/>
              <a:t>) verschoben werden.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84000" y="3335208"/>
            <a:ext cx="2513710" cy="136819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575757"/>
                </a:solidFill>
              </a:defRPr>
            </a:lvl1pPr>
            <a:lvl2pPr marL="230400">
              <a:defRPr baseline="0"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AT" dirty="0"/>
              <a:t>Hier folgt ein Fließtext (Arial 15 Regular)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12000" y="3335208"/>
            <a:ext cx="2520000" cy="136819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575757"/>
                </a:solidFill>
              </a:defRPr>
            </a:lvl1pPr>
            <a:lvl2pPr marL="230400">
              <a:defRPr baseline="0"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AT" dirty="0"/>
              <a:t>Hier folgt ein Fließtext (Arial 15 Regular)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3312000" y="1764000"/>
            <a:ext cx="2520000" cy="1440000"/>
          </a:xfrm>
          <a:prstGeom prst="rect">
            <a:avLst/>
          </a:prstGeom>
          <a:blipFill rotWithShape="1">
            <a:blip r:embed="rId3"/>
            <a:srcRect/>
            <a:stretch>
              <a:fillRect t="-8362" b="-8362"/>
            </a:stretch>
          </a:blipFill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r>
              <a:rPr lang="de-AT" dirty="0"/>
              <a:t>Bild kann innerhalb des Rahmens mit dem </a:t>
            </a:r>
            <a:r>
              <a:rPr lang="de-AT" dirty="0" err="1"/>
              <a:t>Zuschneidewerkzeug</a:t>
            </a:r>
            <a:r>
              <a:rPr lang="de-AT" dirty="0"/>
              <a:t> (Bildtools / </a:t>
            </a:r>
            <a:r>
              <a:rPr lang="de-AT" dirty="0" err="1"/>
              <a:t>Zuschneidewerkzeug</a:t>
            </a:r>
            <a:r>
              <a:rPr lang="de-AT" dirty="0"/>
              <a:t>) verschoben werden.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084000" y="1764000"/>
            <a:ext cx="2520000" cy="1440000"/>
          </a:xfrm>
          <a:prstGeom prst="rect">
            <a:avLst/>
          </a:prstGeom>
          <a:solidFill>
            <a:srgbClr val="B9B9B9"/>
          </a:solidFill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r>
              <a:rPr lang="de-AT" dirty="0"/>
              <a:t>Bild kann innerhalb des Rahmens mit dem </a:t>
            </a:r>
            <a:r>
              <a:rPr lang="de-AT" dirty="0" err="1"/>
              <a:t>Zuschneidewerkzeug</a:t>
            </a:r>
            <a:r>
              <a:rPr lang="de-AT" dirty="0"/>
              <a:t> (Bildtools / </a:t>
            </a:r>
            <a:r>
              <a:rPr lang="de-AT" dirty="0" err="1"/>
              <a:t>Zuschneidewerkzeug</a:t>
            </a:r>
            <a:r>
              <a:rPr lang="de-AT" dirty="0"/>
              <a:t>) verschoben werden.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14" name="Picture 13" descr="OSS__PPT-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97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Text">
    <p:bg>
      <p:bgPr>
        <a:solidFill>
          <a:srgbClr val="E73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769498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849500"/>
            <a:ext cx="8064000" cy="287755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 marL="230400"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AT" dirty="0"/>
              <a:t>Hier folgt ein Fließtext oder eine Aufzählung (Arial 15 Regular)</a:t>
            </a:r>
          </a:p>
          <a:p>
            <a:pPr lvl="0"/>
            <a:endParaRPr lang="de-AT" dirty="0"/>
          </a:p>
          <a:p>
            <a:pPr lvl="1"/>
            <a:r>
              <a:rPr lang="de-AT" dirty="0"/>
              <a:t>Hier steht ein Aufzählungspunkt (Arial 15 Regular)</a:t>
            </a:r>
          </a:p>
          <a:p>
            <a:pPr lvl="1"/>
            <a:r>
              <a:rPr lang="de-AT" dirty="0"/>
              <a:t>Zweiter Punkt mit einer Hervorhebung (Arial 15 Regular)</a:t>
            </a:r>
          </a:p>
          <a:p>
            <a:pPr lvl="1"/>
            <a:r>
              <a:rPr lang="de-AT" dirty="0"/>
              <a:t>Ein dritter Aufzählungspunkt (Arial 15 Regular)</a:t>
            </a:r>
          </a:p>
          <a:p>
            <a:pPr lvl="2"/>
            <a:r>
              <a:rPr lang="de-AT" dirty="0"/>
              <a:t>Hier steht ein Aufzählungspunkt (Arial 13 Regular)</a:t>
            </a:r>
          </a:p>
          <a:p>
            <a:pPr lvl="3"/>
            <a:r>
              <a:rPr lang="de-AT" dirty="0"/>
              <a:t>Hier steht ein Aufzählungspunkt (Arial 11 Regular)</a:t>
            </a:r>
          </a:p>
          <a:p>
            <a:pPr lvl="3"/>
            <a:r>
              <a:rPr lang="de-AT" dirty="0"/>
              <a:t>Hier ein weiterer Aufzählungspunkt (Arial 11 Regular)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7A12CE-7000-854E-901B-533EC79EAC11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1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D782D9-F8DA-654A-AF5A-0B03F3700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/>
          <a:stretch/>
        </p:blipFill>
        <p:spPr>
          <a:xfrm>
            <a:off x="-35490" y="-5364"/>
            <a:ext cx="9179490" cy="5148863"/>
          </a:xfrm>
          <a:prstGeom prst="rect">
            <a:avLst/>
          </a:prstGeom>
        </p:spPr>
      </p:pic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5328084" y="2571750"/>
            <a:ext cx="5471938" cy="485533"/>
          </a:xfrm>
        </p:spPr>
        <p:txBody>
          <a:bodyPr/>
          <a:lstStyle>
            <a:lvl1pPr marL="0" indent="0">
              <a:buNone/>
              <a:defRPr sz="9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328084" y="1599009"/>
            <a:ext cx="5472112" cy="97274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313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__PPT-Titel Emblem_croppe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82" y="3190707"/>
            <a:ext cx="1843918" cy="1952793"/>
          </a:xfrm>
          <a:prstGeom prst="rect">
            <a:avLst/>
          </a:prstGeom>
        </p:spPr>
      </p:pic>
      <p:pic>
        <p:nvPicPr>
          <p:cNvPr id="7" name="Picture 6" descr="OSS__PPT-Titel 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0" y="1911623"/>
            <a:ext cx="4392000" cy="1320254"/>
          </a:xfrm>
          <a:prstGeom prst="rect">
            <a:avLst/>
          </a:prstGeom>
        </p:spPr>
      </p:pic>
      <p:pic>
        <p:nvPicPr>
          <p:cNvPr id="8" name="Picture 7" descr="Claim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3501"/>
            <a:ext cx="1399642" cy="303825"/>
          </a:xfrm>
          <a:prstGeom prst="rect">
            <a:avLst/>
          </a:prstGeom>
        </p:spPr>
      </p:pic>
      <p:pic>
        <p:nvPicPr>
          <p:cNvPr id="9" name="Picture 8" descr="PPT-Logo_Vinzenz Grupp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752000"/>
            <a:ext cx="1772107" cy="2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8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__PPT-Titel Emblem_croppe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82" y="3190707"/>
            <a:ext cx="1843918" cy="1952793"/>
          </a:xfrm>
          <a:prstGeom prst="rect">
            <a:avLst/>
          </a:prstGeom>
        </p:spPr>
      </p:pic>
      <p:pic>
        <p:nvPicPr>
          <p:cNvPr id="7" name="Picture 6" descr="OSS__PPT-Titel 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0" y="1911623"/>
            <a:ext cx="4392000" cy="1320254"/>
          </a:xfrm>
          <a:prstGeom prst="rect">
            <a:avLst/>
          </a:prstGeom>
        </p:spPr>
      </p:pic>
      <p:pic>
        <p:nvPicPr>
          <p:cNvPr id="8" name="Picture 7" descr="Claim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3501"/>
            <a:ext cx="1399642" cy="303825"/>
          </a:xfrm>
          <a:prstGeom prst="rect">
            <a:avLst/>
          </a:prstGeom>
        </p:spPr>
      </p:pic>
      <p:pic>
        <p:nvPicPr>
          <p:cNvPr id="9" name="Picture 8" descr="PPT-Logo_Vinzenz Grupp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752000"/>
            <a:ext cx="1772107" cy="2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1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m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0"/>
            <a:ext cx="8064000" cy="1362033"/>
          </a:xfrm>
        </p:spPr>
        <p:txBody>
          <a:bodyPr anchor="t" anchorCtr="0"/>
          <a:lstStyle>
            <a:lvl1pPr>
              <a:lnSpc>
                <a:spcPct val="90000"/>
              </a:lnSpc>
              <a:defRPr sz="2400" b="1" i="0"/>
            </a:lvl1pPr>
          </a:lstStyle>
          <a:p>
            <a:r>
              <a:rPr lang="de-AT" dirty="0"/>
              <a:t>Ein </a:t>
            </a:r>
            <a:r>
              <a:rPr lang="de-AT" dirty="0" err="1"/>
              <a:t>zweizeiligeösdljgjhösr</a:t>
            </a:r>
            <a:r>
              <a:rPr lang="de-AT" dirty="0"/>
              <a:t> Titel</a:t>
            </a:r>
            <a:br>
              <a:rPr lang="de-AT" dirty="0"/>
            </a:br>
            <a:r>
              <a:rPr lang="de-AT" dirty="0"/>
              <a:t>(Arial 24 </a:t>
            </a:r>
            <a:r>
              <a:rPr lang="de-AT" dirty="0" err="1"/>
              <a:t>Bold</a:t>
            </a:r>
            <a:r>
              <a:rPr lang="de-AT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2538000"/>
            <a:ext cx="8064000" cy="816837"/>
          </a:xfrm>
          <a:prstGeom prst="rect">
            <a:avLst/>
          </a:prstGeom>
        </p:spPr>
        <p:txBody>
          <a:bodyPr anchor="t" anchorCtr="0"/>
          <a:lstStyle>
            <a:lvl1pPr>
              <a:defRPr baseline="0"/>
            </a:lvl1pPr>
          </a:lstStyle>
          <a:p>
            <a:pPr lvl="0"/>
            <a:r>
              <a:rPr lang="de-AT" dirty="0"/>
              <a:t>Hier steht der Autor (Arial 15 Regular)</a:t>
            </a:r>
            <a:br>
              <a:rPr lang="de-AT" dirty="0"/>
            </a:br>
            <a:r>
              <a:rPr lang="de-AT" dirty="0"/>
              <a:t>Ort, 1. März 2017 (Arial 15 Regular)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0000" y="4767264"/>
            <a:ext cx="2895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 i="0">
                <a:solidFill>
                  <a:srgbClr val="575757"/>
                </a:solidFill>
              </a:defRPr>
            </a:lvl1pPr>
          </a:lstStyle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290400" y="4767264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575757"/>
                </a:solidFill>
              </a:defRPr>
            </a:lvl1pPr>
          </a:lstStyle>
          <a:p>
            <a:fld id="{887A12CE-7000-854E-901B-533EC79EAC11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10" name="Picture 9" descr="OSS__PPT-Titel Emblem_croppe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82" y="3190707"/>
            <a:ext cx="1843918" cy="1952793"/>
          </a:xfrm>
          <a:prstGeom prst="rect">
            <a:avLst/>
          </a:prstGeom>
        </p:spPr>
      </p:pic>
      <p:pic>
        <p:nvPicPr>
          <p:cNvPr id="12" name="Picture 11" descr="Claim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4" name="Picture 3" descr="OSS__PPT-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3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755998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724" y="1836000"/>
            <a:ext cx="8063275" cy="287755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 marL="230400">
              <a:defRPr baseline="0"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AT" dirty="0"/>
              <a:t>Hier folgt ein Fließtext oder eine Aufzählung (Arial 15 Regular) Möchten Sie Aufzählungspunkte setzen, dann bitte mit EINZÜGEN arbeiten – und NICHT mit BULLETPOINTS!! (Arial 15 Regular)</a:t>
            </a:r>
          </a:p>
          <a:p>
            <a:pPr lvl="1"/>
            <a:r>
              <a:rPr lang="de-AT" dirty="0"/>
              <a:t>Zweiter Aufzählungspunkt (Arial 15 Regular)</a:t>
            </a:r>
          </a:p>
          <a:p>
            <a:pPr lvl="1"/>
            <a:r>
              <a:rPr lang="de-AT" dirty="0"/>
              <a:t>Ein dritter Aufzählungspunkt (Arial 15 Regular)</a:t>
            </a:r>
          </a:p>
          <a:p>
            <a:pPr lvl="2"/>
            <a:r>
              <a:rPr lang="de-AT" dirty="0"/>
              <a:t>Hier steht ein Aufzählungspunkt (Arial 13 Regular)</a:t>
            </a:r>
          </a:p>
          <a:p>
            <a:pPr lvl="3"/>
            <a:r>
              <a:rPr lang="de-AT" dirty="0"/>
              <a:t>Hier steht ein Aufzählungspunkt (Arial 11 Regular)</a:t>
            </a:r>
          </a:p>
          <a:p>
            <a:pPr lvl="3"/>
            <a:r>
              <a:rPr lang="de-AT" dirty="0"/>
              <a:t>Hier ein weiterer Aufzählungspunkt (Arial 11 Regular)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8" name="Picture 7" descr="Claim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9" name="Picture 8" descr="OSS__PP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6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0324" y="1080002"/>
            <a:ext cx="8043675" cy="60284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7906" y="1849500"/>
            <a:ext cx="3924000" cy="287755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 marL="230400">
              <a:defRPr baseline="0"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AT" dirty="0"/>
              <a:t>Hier folgt ein Fließtext oder eine Aufzählung (Arial 15 Regular)</a:t>
            </a:r>
          </a:p>
          <a:p>
            <a:pPr lvl="0"/>
            <a:endParaRPr lang="de-AT" dirty="0"/>
          </a:p>
          <a:p>
            <a:pPr lvl="1"/>
            <a:r>
              <a:rPr lang="de-AT" dirty="0"/>
              <a:t>Hier steht ein Aufzählungspunkt (Arial 15 Regular)</a:t>
            </a:r>
          </a:p>
          <a:p>
            <a:pPr lvl="1"/>
            <a:r>
              <a:rPr lang="de-AT" dirty="0"/>
              <a:t>Zweiter Punkt mit einer Hervorhebung (Arial 15 Regular)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9" y="1849500"/>
            <a:ext cx="3924000" cy="287755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 marL="230400">
              <a:defRPr baseline="0"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de-AT" dirty="0"/>
              <a:t>Hier folgt ein Fließtext oder eine Aufzählung (Arial 15 Regular)</a:t>
            </a:r>
          </a:p>
          <a:p>
            <a:pPr lvl="0"/>
            <a:endParaRPr lang="de-AT" dirty="0"/>
          </a:p>
          <a:p>
            <a:pPr lvl="1"/>
            <a:r>
              <a:rPr lang="de-AT" dirty="0"/>
              <a:t>Hier steht ein Aufzählungspunkt (Arial 150 Regular)</a:t>
            </a:r>
          </a:p>
          <a:p>
            <a:pPr lvl="1"/>
            <a:r>
              <a:rPr lang="de-AT" dirty="0"/>
              <a:t>Zweiter Punkt mit einer Hervorhebung (Arial 15 Regular)</a:t>
            </a:r>
          </a:p>
        </p:txBody>
      </p:sp>
      <p:pic>
        <p:nvPicPr>
          <p:cNvPr id="10" name="Picture 9" descr="OSS__PPT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60284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stehs.kgjbs.t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764000"/>
            <a:ext cx="8064000" cy="260913"/>
          </a:xfrm>
          <a:prstGeom prst="rect">
            <a:avLst/>
          </a:prstGeom>
        </p:spPr>
        <p:txBody>
          <a:bodyPr/>
          <a:lstStyle/>
          <a:p>
            <a:pPr lvl="1"/>
            <a:r>
              <a:rPr lang="de-AT" dirty="0"/>
              <a:t>Hier steht ein Video (Arial 15 Regular)</a:t>
            </a: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540000" y="2052000"/>
            <a:ext cx="4140000" cy="2340000"/>
          </a:xfrm>
          <a:prstGeom prst="rect">
            <a:avLst/>
          </a:prstGeom>
          <a:blipFill rotWithShape="1">
            <a:blip r:embed="rId2"/>
            <a:srcRect/>
            <a:stretch>
              <a:fillRect t="-6628" b="-6628"/>
            </a:stretch>
          </a:blipFill>
        </p:spPr>
        <p:txBody>
          <a:bodyPr/>
          <a:lstStyle/>
          <a:p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10" name="Picture 9" descr="OSS__PP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2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080002"/>
            <a:ext cx="8064000" cy="602849"/>
          </a:xfrm>
        </p:spPr>
        <p:txBody>
          <a:bodyPr anchor="t" anchorCtr="0"/>
          <a:lstStyle>
            <a:lvl1pPr>
              <a:lnSpc>
                <a:spcPct val="100000"/>
              </a:lnSpc>
              <a:defRPr sz="1800" b="1" i="0">
                <a:solidFill>
                  <a:srgbClr val="E73440"/>
                </a:solidFill>
              </a:defRPr>
            </a:lvl1pPr>
          </a:lstStyle>
          <a:p>
            <a:r>
              <a:rPr lang="de-AT" dirty="0"/>
              <a:t>Hier steht eine 1-zeilige oder</a:t>
            </a:r>
            <a:br>
              <a:rPr lang="de-AT" dirty="0"/>
            </a:br>
            <a:r>
              <a:rPr lang="de-AT" dirty="0"/>
              <a:t>2-zeilige Überschrift (Arial 18 </a:t>
            </a:r>
            <a:r>
              <a:rPr lang="de-AT" dirty="0" err="1"/>
              <a:t>Bold</a:t>
            </a:r>
            <a:r>
              <a:rPr lang="de-AT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764000"/>
            <a:ext cx="8064000" cy="260913"/>
          </a:xfrm>
          <a:prstGeom prst="rect">
            <a:avLst/>
          </a:prstGeom>
        </p:spPr>
        <p:txBody>
          <a:bodyPr/>
          <a:lstStyle/>
          <a:p>
            <a:pPr lvl="1"/>
            <a:r>
              <a:rPr lang="de-AT" dirty="0"/>
              <a:t>Hier steht ein Bild (Arial 15 Regular)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40000" y="2052000"/>
            <a:ext cx="8064000" cy="2643738"/>
          </a:xfrm>
          <a:prstGeom prst="rect">
            <a:avLst/>
          </a:prstGeom>
          <a:solidFill>
            <a:srgbClr val="B9B9B9"/>
          </a:solidFill>
        </p:spPr>
        <p:txBody>
          <a:bodyPr anchor="ctr" anchorCtr="0"/>
          <a:lstStyle>
            <a:lvl1pPr algn="ctr">
              <a:defRPr baseline="0"/>
            </a:lvl1pPr>
          </a:lstStyle>
          <a:p>
            <a:r>
              <a:rPr lang="de-AT" dirty="0"/>
              <a:t>Bild kann innerhalb des Rahmens mit dem </a:t>
            </a:r>
            <a:r>
              <a:rPr lang="de-AT" dirty="0" err="1"/>
              <a:t>Zuschneidewerkzeug</a:t>
            </a:r>
            <a:r>
              <a:rPr lang="de-AT" dirty="0"/>
              <a:t> (Bildtools / </a:t>
            </a:r>
            <a:r>
              <a:rPr lang="de-AT" dirty="0" err="1"/>
              <a:t>Zuschneidewerkzeug</a:t>
            </a:r>
            <a:r>
              <a:rPr lang="de-AT" dirty="0"/>
              <a:t>) verschoben werden.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7A12CE-7000-854E-901B-533EC79EAC11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9" name="Picture 8" descr="OSS__PPT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514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6.xml"/><Relationship Id="rId1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4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1080000"/>
            <a:ext cx="8064000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AT" dirty="0"/>
              <a:t>Click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edit</a:t>
            </a:r>
            <a:r>
              <a:rPr lang="de-AT" dirty="0"/>
              <a:t>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0000" y="4767264"/>
            <a:ext cx="2895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 i="0">
                <a:solidFill>
                  <a:srgbClr val="575757"/>
                </a:solidFill>
              </a:defRPr>
            </a:lvl1pPr>
          </a:lstStyle>
          <a:p>
            <a:r>
              <a:rPr lang="de-DE" dirty="0"/>
              <a:t>Titel </a:t>
            </a:r>
            <a:r>
              <a:rPr lang="de-DE" b="0" dirty="0"/>
              <a:t>TT.MM.JJJJ</a:t>
            </a:r>
            <a:endParaRPr lang="de-AT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290400" y="4767264"/>
            <a:ext cx="23136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575757"/>
                </a:solidFill>
              </a:defRPr>
            </a:lvl1pPr>
          </a:lstStyle>
          <a:p>
            <a:fld id="{887A12CE-7000-854E-901B-533EC79EAC11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40000" y="1836000"/>
            <a:ext cx="8064000" cy="26086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AT" dirty="0"/>
              <a:t>Click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edit</a:t>
            </a:r>
            <a:r>
              <a:rPr lang="de-AT" dirty="0"/>
              <a:t> Master </a:t>
            </a:r>
            <a:r>
              <a:rPr lang="de-AT" dirty="0" err="1"/>
              <a:t>text</a:t>
            </a:r>
            <a:r>
              <a:rPr lang="de-AT" dirty="0"/>
              <a:t> </a:t>
            </a:r>
            <a:r>
              <a:rPr lang="de-AT" dirty="0" err="1"/>
              <a:t>styles</a:t>
            </a:r>
            <a:endParaRPr lang="de-AT" dirty="0"/>
          </a:p>
          <a:p>
            <a:pPr lvl="1"/>
            <a:r>
              <a:rPr lang="de-AT" dirty="0"/>
              <a:t>Second </a:t>
            </a:r>
            <a:r>
              <a:rPr lang="de-AT" dirty="0" err="1"/>
              <a:t>level</a:t>
            </a:r>
            <a:endParaRPr lang="de-AT" dirty="0"/>
          </a:p>
          <a:p>
            <a:pPr lvl="2"/>
            <a:r>
              <a:rPr lang="de-AT" dirty="0"/>
              <a:t>Third </a:t>
            </a:r>
            <a:r>
              <a:rPr lang="de-AT" dirty="0" err="1"/>
              <a:t>level</a:t>
            </a:r>
            <a:endParaRPr lang="de-AT" dirty="0"/>
          </a:p>
          <a:p>
            <a:pPr lvl="3"/>
            <a:r>
              <a:rPr lang="de-AT" dirty="0" err="1"/>
              <a:t>Fourth</a:t>
            </a:r>
            <a:r>
              <a:rPr lang="de-AT" dirty="0"/>
              <a:t> </a:t>
            </a:r>
            <a:r>
              <a:rPr lang="de-AT" dirty="0" err="1"/>
              <a:t>level</a:t>
            </a:r>
            <a:endParaRPr lang="de-AT" dirty="0"/>
          </a:p>
          <a:p>
            <a:pPr lvl="4"/>
            <a:r>
              <a:rPr lang="de-AT" dirty="0" err="1"/>
              <a:t>Fifth</a:t>
            </a:r>
            <a:r>
              <a:rPr lang="de-AT" dirty="0"/>
              <a:t> </a:t>
            </a:r>
            <a:r>
              <a:rPr lang="de-AT" dirty="0" err="1"/>
              <a:t>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613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1800" b="1" i="0" kern="1200">
          <a:solidFill>
            <a:srgbClr val="575757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500" kern="1200">
          <a:solidFill>
            <a:srgbClr val="575757"/>
          </a:solidFill>
          <a:latin typeface="Arial"/>
          <a:ea typeface="+mn-ea"/>
          <a:cs typeface="+mn-cs"/>
        </a:defRPr>
      </a:lvl1pPr>
      <a:lvl2pPr marL="230400" indent="-2304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1500" kern="1200">
          <a:solidFill>
            <a:srgbClr val="575757"/>
          </a:solidFill>
          <a:latin typeface="Arial"/>
          <a:ea typeface="+mn-ea"/>
          <a:cs typeface="+mn-cs"/>
        </a:defRPr>
      </a:lvl2pPr>
      <a:lvl3pPr marL="460800" indent="-230400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–"/>
        <a:defRPr sz="1300" kern="1200">
          <a:solidFill>
            <a:srgbClr val="575757"/>
          </a:solidFill>
          <a:latin typeface="Arial"/>
          <a:ea typeface="+mn-ea"/>
          <a:cs typeface="+mn-cs"/>
        </a:defRPr>
      </a:lvl3pPr>
      <a:lvl4pPr marL="756000" indent="-285750" algn="l" defTabSz="457200" rtl="0" eaLnBrk="1" latinLnBrk="0" hangingPunct="1">
        <a:lnSpc>
          <a:spcPct val="100000"/>
        </a:lnSpc>
        <a:spcBef>
          <a:spcPts val="0"/>
        </a:spcBef>
        <a:buSzPct val="80000"/>
        <a:buFont typeface="Lucida Grande"/>
        <a:buChar char="&gt;"/>
        <a:defRPr sz="1100" kern="1200">
          <a:solidFill>
            <a:srgbClr val="575757"/>
          </a:solidFill>
          <a:latin typeface="Arial"/>
          <a:ea typeface="+mn-ea"/>
          <a:cs typeface="+mn-cs"/>
        </a:defRPr>
      </a:lvl4pPr>
      <a:lvl5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500" kern="1200">
          <a:solidFill>
            <a:srgbClr val="E73440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/>
          <p:cNvSpPr/>
          <p:nvPr/>
        </p:nvSpPr>
        <p:spPr>
          <a:xfrm>
            <a:off x="0" y="0"/>
            <a:ext cx="9143640" cy="72720"/>
          </a:xfrm>
          <a:prstGeom prst="rect">
            <a:avLst/>
          </a:prstGeom>
          <a:solidFill>
            <a:srgbClr val="14A3A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8080" rIns="90000" bIns="28080" anchor="t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hape 1"/>
          <p:cNvSpPr/>
          <p:nvPr/>
        </p:nvSpPr>
        <p:spPr>
          <a:xfrm>
            <a:off x="0" y="5070240"/>
            <a:ext cx="9143640" cy="72720"/>
          </a:xfrm>
          <a:prstGeom prst="rect">
            <a:avLst/>
          </a:prstGeom>
          <a:solidFill>
            <a:srgbClr val="14A3A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8080" rIns="90000" bIns="28080" anchor="t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hape 2"/>
          <p:cNvSpPr/>
          <p:nvPr/>
        </p:nvSpPr>
        <p:spPr>
          <a:xfrm>
            <a:off x="0" y="73080"/>
            <a:ext cx="54360" cy="4996800"/>
          </a:xfrm>
          <a:prstGeom prst="rect">
            <a:avLst/>
          </a:prstGeom>
          <a:solidFill>
            <a:srgbClr val="14A3A3">
              <a:alpha val="6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" name="Image 0" descr="preencoded.png"/>
          <p:cNvPicPr/>
          <p:nvPr/>
        </p:nvPicPr>
        <p:blipFill>
          <a:blip r:embed="rId3"/>
          <a:stretch/>
        </p:blipFill>
        <p:spPr>
          <a:xfrm>
            <a:off x="4114800" y="548640"/>
            <a:ext cx="914040" cy="914040"/>
          </a:xfrm>
          <a:prstGeom prst="rect">
            <a:avLst/>
          </a:prstGeom>
          <a:ln w="0">
            <a:noFill/>
          </a:ln>
        </p:spPr>
      </p:pic>
      <p:sp>
        <p:nvSpPr>
          <p:cNvPr id="12" name="Text 3"/>
          <p:cNvSpPr/>
          <p:nvPr/>
        </p:nvSpPr>
        <p:spPr>
          <a:xfrm>
            <a:off x="731520" y="1554480"/>
            <a:ext cx="7680600" cy="10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600" b="1" strike="noStrike" spc="148">
                <a:solidFill>
                  <a:srgbClr val="FFFFFF"/>
                </a:solidFill>
                <a:latin typeface="Georgia"/>
                <a:ea typeface="Georgia"/>
              </a:rPr>
              <a:t>Zusätzliche Fußwurzelknochen</a:t>
            </a:r>
            <a:endParaRPr lang="de-DE" sz="3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 4"/>
          <p:cNvSpPr/>
          <p:nvPr/>
        </p:nvSpPr>
        <p:spPr>
          <a:xfrm>
            <a:off x="731520" y="2606040"/>
            <a:ext cx="768060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000" b="0" i="1" strike="noStrike" spc="-1">
                <a:solidFill>
                  <a:srgbClr val="14A3A3"/>
                </a:solidFill>
                <a:latin typeface="Calibri"/>
                <a:ea typeface="Calibri"/>
              </a:rPr>
              <a:t>Akzessorische Ossa des Tarsus</a:t>
            </a:r>
            <a:endParaRPr lang="de-DE" sz="2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Shape 5"/>
          <p:cNvSpPr/>
          <p:nvPr/>
        </p:nvSpPr>
        <p:spPr>
          <a:xfrm>
            <a:off x="3657600" y="3291840"/>
            <a:ext cx="1828440" cy="27000"/>
          </a:xfrm>
          <a:prstGeom prst="rect">
            <a:avLst/>
          </a:prstGeom>
          <a:solidFill>
            <a:srgbClr val="14A3A3">
              <a:alpha val="6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17640" rIns="90000" bIns="-17640" anchor="t">
            <a:noAutofit/>
          </a:bodyPr>
          <a:lstStyle/>
          <a:p>
            <a:endParaRPr lang="de-DE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 6"/>
          <p:cNvSpPr/>
          <p:nvPr/>
        </p:nvSpPr>
        <p:spPr>
          <a:xfrm>
            <a:off x="731520" y="3520440"/>
            <a:ext cx="7680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rgbClr val="5A7474"/>
                </a:solidFill>
                <a:latin typeface="Calibri"/>
                <a:ea typeface="Calibri"/>
              </a:rPr>
              <a:t>Klinische Relevanz, Diagnostik und Therapie</a:t>
            </a:r>
            <a:endParaRPr lang="de-DE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 7"/>
          <p:cNvSpPr/>
          <p:nvPr/>
        </p:nvSpPr>
        <p:spPr>
          <a:xfrm>
            <a:off x="731520" y="4297680"/>
            <a:ext cx="768060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strike="noStrike" spc="-1">
                <a:solidFill>
                  <a:srgbClr val="5A7474"/>
                </a:solidFill>
                <a:latin typeface="Calibri"/>
                <a:ea typeface="Calibri"/>
              </a:rPr>
              <a:t>Fachvortrag für Orthopädie</a:t>
            </a:r>
            <a:endParaRPr lang="de-DE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Klinische Relevanz &amp; Differenzialdiagnosen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51560"/>
            <a:ext cx="3931560" cy="384012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Wann symptomatisch?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Akutes Trauma (Distorsion, Synchondrose-Fraktur)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Chronische Überbelastung (Sport, Laufen)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Mechanische Irritation (Schuhkonflikt)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Degenerative Synchondrose-Veränderungen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Sehnenpathologien (FHL, Tib. post., Per. longus)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Impingement (anterior/posterior)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Chronische Sprunggelenksinstabilität (Os subfibulare)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4880" y="1051560"/>
            <a:ext cx="3931560" cy="384012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Wichtige Differenzialdiagnosen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1" i="0">
                <a:solidFill>
                  <a:srgbClr val="1A2B2B"/>
                </a:solidFill>
                <a:latin typeface="Calibri"/>
              </a:rPr>
              <a:t>Shepherd-Fraktur</a:t>
            </a:r>
            <a:r>
              <a:rPr sz="1000" b="0" i="0">
                <a:solidFill>
                  <a:srgbClr val="1A2B2B"/>
                </a:solidFill>
                <a:latin typeface="Calibri"/>
              </a:rPr>
              <a:t> (akuter Bruch Tuberculum lat. → DD Os trigonum)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1" i="0">
                <a:solidFill>
                  <a:srgbClr val="1A2B2B"/>
                </a:solidFill>
                <a:latin typeface="Calibri"/>
              </a:rPr>
              <a:t>Jones-Fraktur / Apophysitis calcanei</a:t>
            </a:r>
            <a:r>
              <a:rPr sz="1000" b="0" i="0">
                <a:solidFill>
                  <a:srgbClr val="1A2B2B"/>
                </a:solidFill>
                <a:latin typeface="Calibri"/>
              </a:rPr>
              <a:t> (MT-V-Basis → DD Os vesalianum)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1" i="0">
                <a:solidFill>
                  <a:srgbClr val="1A2B2B"/>
                </a:solidFill>
                <a:latin typeface="Calibri"/>
              </a:rPr>
              <a:t>ATFL-Avulsionsfraktur</a:t>
            </a:r>
            <a:r>
              <a:rPr sz="1000" b="0" i="0">
                <a:solidFill>
                  <a:srgbClr val="1A2B2B"/>
                </a:solidFill>
                <a:latin typeface="Calibri"/>
              </a:rPr>
              <a:t> (Fibulaspitze → DD Os subfibulare)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1" i="0">
                <a:solidFill>
                  <a:srgbClr val="1A2B2B"/>
                </a:solidFill>
                <a:latin typeface="Calibri"/>
              </a:rPr>
              <a:t>Stressfrakturen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1" i="0">
                <a:solidFill>
                  <a:srgbClr val="1A2B2B"/>
                </a:solidFill>
                <a:latin typeface="Calibri"/>
              </a:rPr>
              <a:t>Sesambeinfraktur vs. bipartites Sesambein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1" i="0">
                <a:solidFill>
                  <a:srgbClr val="1A2B2B"/>
                </a:solidFill>
                <a:latin typeface="Calibri"/>
              </a:rPr>
              <a:t>Apophysenverletzung bei Adoleszenten</a:t>
            </a:r>
            <a:r>
              <a:rPr sz="1000" b="0" i="0">
                <a:solidFill>
                  <a:srgbClr val="1A2B2B"/>
                </a:solidFill>
                <a:latin typeface="Calibri"/>
              </a:rPr>
              <a:t> (Iselin-, Sever-Erkrankung)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1" i="0">
                <a:solidFill>
                  <a:srgbClr val="1A2B2B"/>
                </a:solidFill>
                <a:latin typeface="Calibri"/>
              </a:rPr>
              <a:t>Osteochondrale Läsionen / freie Gelenkkörper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Tarsale Koalitionen (Coalitio) – Abgrenzung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51560"/>
            <a:ext cx="8229240" cy="502560"/>
          </a:xfrm>
          <a:prstGeom prst="rect">
            <a:avLst/>
          </a:prstGeom>
          <a:noFill/>
        </p:spPr>
        <p:txBody>
          <a:bodyPr wrap="square" tIns="72000" bIns="72000" lIns="108000" rIns="108000">
            <a:spAutoFit/>
          </a:bodyPr>
          <a:lstStyle/>
          <a:p>
            <a:r>
              <a:rPr sz="1000" b="0" i="0">
                <a:solidFill>
                  <a:srgbClr val="E73440"/>
                </a:solidFill>
                <a:latin typeface="Calibri"/>
              </a:rPr>
              <a:t>Keine „zusätzlichen Knochen“, sondern angeborene Fehlverbindungen zwischen Fußwurzelknochen – aber wichtige DD!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691640"/>
            <a:ext cx="3931560" cy="310860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Häufigste Formen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Calcaneonavikular (CN)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Zwischen Fersen- und Kahnbein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Häufigste Form, oft im Rö sichtbar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Talokalkanear (TC)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Zwischen Sprung- und Fersenbein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Am besten im CT/MRT darstellbar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Gewebearten: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Synostotisch (knöchern)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Synchondrotisch (knorpelig)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Syndesmotisch (bindegewebig)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4880" y="1691640"/>
            <a:ext cx="3931560" cy="310860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Klinik &amp; Diagnostik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Klinisches Leitsymptom: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Rigider Plattfuß (Pes planovalgus) mit eingeschränkter Rückfußbeweglichkeit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Diagnostik: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Röntgen: CN-Koalition oft sichtbar (schräge Aufnahme)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CT: Goldstandard für knöcherne Morphologie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MRT: Knorpelige/fibröse Formen + Ödem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Therapie: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Konservativ: Einlagen, Immobilisation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Operativ: Resektion der Koalition (CT-basierte OP-Planung)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Diagnostik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051560"/>
            <a:ext cx="260568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1188720"/>
            <a:ext cx="2331360" cy="36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0" i="0">
                <a:solidFill>
                  <a:srgbClr val="E73440"/>
                </a:solidFill>
                <a:latin typeface="Calibri"/>
              </a:rPr>
              <a:t>Röntgen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" y="1691640"/>
            <a:ext cx="2331360" cy="2834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Standard in 2–3 Ebenen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Os trigonum: streng seitlich entscheidend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Seitenvergleich empfehlenswert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Typisch: glatte, kortikalisierte Struktur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DD Fraktur: scharfe, irreguläre Kanten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7560" y="1051560"/>
            <a:ext cx="260568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3474720" y="1188720"/>
            <a:ext cx="2331360" cy="36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0" i="0">
                <a:solidFill>
                  <a:srgbClr val="E73440"/>
                </a:solidFill>
                <a:latin typeface="Calibri"/>
              </a:rPr>
              <a:t>MRT (Goldstandard)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4720" y="1691640"/>
            <a:ext cx="2331360" cy="2834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Knochenödem = Aktivitätszeichen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T2/STIR: Flüssigkeit in Synchondrose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Assoziierte Sehnenpathologien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Knorpelige/fibröse Koalitionen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Weichteilveränderungen, Bursitis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17920" y="1051560"/>
            <a:ext cx="260568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6355080" y="1188720"/>
            <a:ext cx="2331360" cy="36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0" i="0">
                <a:solidFill>
                  <a:srgbClr val="E73440"/>
                </a:solidFill>
                <a:latin typeface="Calibri"/>
              </a:rPr>
              <a:t>CT &amp; Weitere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5080" y="1691640"/>
            <a:ext cx="2331360" cy="2834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CT: Beste knöcherne Morphologie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3D-Rekonstruktion für OP-Planung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Coalitio-Resektion → CT obligat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Sono: Sehnenpathologie, Erguss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Diagn. Infiltration (US-gestützt)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800600"/>
            <a:ext cx="8229240" cy="319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0" i="1">
                <a:solidFill>
                  <a:srgbClr val="5A7474"/>
                </a:solidFill>
                <a:latin typeface="Calibri"/>
              </a:rPr>
              <a:t>Cave: Abwesenheit im Röntgen schließt Weichteilproblematik nicht aus → MRT bei persistierenden Beschwerden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Therapie – Stufenschema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51560"/>
            <a:ext cx="3931560" cy="137160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STUFE 1 – Konservativ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Aktivitätsmodifikation, Belastungsreduktion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NSAR, Kryotherapie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Physiotherapie (Kräftigung, Propriozeption)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Orthopädische Einlagen, Schuhmodifikation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ggf. kurzzeitige Immobilisation (Walker-Boot)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4880" y="1051560"/>
            <a:ext cx="3931560" cy="137160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STUFE 2 – Infiltration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Diagnostisch-therapeutische LA-Infiltration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Kortikosteroid-Injektion (begrenzt wiederholen)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Ultraschallgestützt empfohlen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Bei Besserung: prognostisch günstig für 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560320"/>
            <a:ext cx="8229240" cy="219456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STUFE 3 – Operativ (bei Versagen konservativer Maßnahmen, &gt; 3–6 Monate)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Os trigonum: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Arthroskopische Exzision (2-Portal posterior)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Os peroneum: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Exzision + ggf. Sehnenrekonstruktion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Os naviculare acc. (Typ II):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Kidner-Prozedur (Exzision + Tib.-post.-Refixation)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Coalitio: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CT-basierte Resektionsplanung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1</a:t>
            </a:r>
          </a:p>
        </p:txBody>
      </p:sp>
      <p:pic>
        <p:nvPicPr>
          <p:cNvPr id="5" name="Picture 4" descr="Bildschirmfoto vom 2026-03-23 02-58-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1560"/>
            <a:ext cx="3165426" cy="374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2</a:t>
            </a:r>
          </a:p>
        </p:txBody>
      </p:sp>
      <p:pic>
        <p:nvPicPr>
          <p:cNvPr id="5" name="Picture 4" descr="Bildschirmfoto vom 2026-03-23 02-59-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1560"/>
            <a:ext cx="3764043" cy="374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3</a:t>
            </a:r>
          </a:p>
        </p:txBody>
      </p:sp>
      <p:pic>
        <p:nvPicPr>
          <p:cNvPr id="5" name="Picture 4" descr="Bildschirmfoto vom 2026-03-23 02-59-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1560"/>
            <a:ext cx="3764043" cy="374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4</a:t>
            </a:r>
          </a:p>
        </p:txBody>
      </p:sp>
      <p:pic>
        <p:nvPicPr>
          <p:cNvPr id="5" name="Picture 4" descr="Bildschirmfoto vom 2026-03-23 02-59-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00828"/>
            <a:ext cx="3931560" cy="3450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5</a:t>
            </a:r>
          </a:p>
        </p:txBody>
      </p:sp>
      <p:pic>
        <p:nvPicPr>
          <p:cNvPr id="5" name="Picture 4" descr="Bildschirmfoto vom 2026-03-23 02-59-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71399"/>
            <a:ext cx="3931560" cy="2909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6</a:t>
            </a:r>
          </a:p>
        </p:txBody>
      </p:sp>
      <p:pic>
        <p:nvPicPr>
          <p:cNvPr id="5" name="Picture 4" descr="Bildschirmfoto vom 2026-03-23 03-00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1560"/>
            <a:ext cx="2426934" cy="374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4FA8E-35BE-54B1-61A5-D3211A1E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0BFE27-BF5E-23BF-3085-871F565BB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2678E7-834B-E739-8BA2-481733878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AT" b="0" dirty="0"/>
          </a:p>
        </p:txBody>
      </p:sp>
    </p:spTree>
    <p:extLst>
      <p:ext uri="{BB962C8B-B14F-4D97-AF65-F5344CB8AC3E}">
        <p14:creationId xmlns:p14="http://schemas.microsoft.com/office/powerpoint/2010/main" val="3824090822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7</a:t>
            </a:r>
          </a:p>
        </p:txBody>
      </p:sp>
      <p:pic>
        <p:nvPicPr>
          <p:cNvPr id="5" name="Picture 4" descr="Bildschirmfoto vom 2026-03-23 03-00-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78827"/>
            <a:ext cx="3931560" cy="2894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8</a:t>
            </a:r>
          </a:p>
        </p:txBody>
      </p:sp>
      <p:pic>
        <p:nvPicPr>
          <p:cNvPr id="5" name="Picture 4" descr="Bildschirmfoto vom 2026-03-23 03-00-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1560"/>
            <a:ext cx="2207445" cy="374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9</a:t>
            </a:r>
          </a:p>
        </p:txBody>
      </p:sp>
      <p:pic>
        <p:nvPicPr>
          <p:cNvPr id="5" name="Picture 4" descr="Bildschirmfoto vom 2026-03-23 03-00-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1560"/>
            <a:ext cx="2207445" cy="374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10</a:t>
            </a:r>
          </a:p>
        </p:txBody>
      </p:sp>
      <p:pic>
        <p:nvPicPr>
          <p:cNvPr id="5" name="Picture 4" descr="Bildschirmfoto vom 2026-03-23 03-01-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1560"/>
            <a:ext cx="3462521" cy="374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Bildtafel 11</a:t>
            </a:r>
          </a:p>
        </p:txBody>
      </p:sp>
      <p:pic>
        <p:nvPicPr>
          <p:cNvPr id="5" name="Picture 4" descr="Bildschirmfoto vom 2026-03-23 03-01-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1560"/>
            <a:ext cx="1844189" cy="3748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Befundbeschreibung</a:t>
            </a:r>
          </a:p>
          <a:p>
            <a:r>
              <a:rPr sz="1000" b="0" i="0">
                <a:solidFill>
                  <a:srgbClr val="1A2B2B"/>
                </a:solidFill>
                <a:latin typeface="Calibri"/>
              </a:rPr>
              <a:t/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B2027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5088600"/>
            <a:ext cx="9144000" cy="54360"/>
          </a:xfrm>
          <a:prstGeom prst="rect">
            <a:avLst/>
          </a:prstGeom>
          <a:solidFill>
            <a:srgbClr val="14A3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229240" cy="548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600" b="0" i="0">
                <a:solidFill>
                  <a:srgbClr val="FFFFFF"/>
                </a:solidFill>
                <a:latin typeface="Calibri"/>
              </a:rPr>
              <a:t>Take-Home Messages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896040"/>
            <a:ext cx="411120" cy="411120"/>
          </a:xfrm>
          <a:prstGeom prst="rect">
            <a:avLst/>
          </a:prstGeom>
          <a:solidFill>
            <a:srgbClr val="14A3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896040"/>
            <a:ext cx="411120" cy="4111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0160" y="868680"/>
            <a:ext cx="7406280" cy="5482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sz="1000" b="0" i="0">
                <a:solidFill>
                  <a:srgbClr val="E8F5F5"/>
                </a:solidFill>
                <a:latin typeface="Calibri"/>
              </a:rPr>
              <a:t>Akzessorische Fußwurzelknochen sind häufig (20–30 %) – die meisten bleiben asymptomatisch und sind Zufallsbefunde.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581840"/>
            <a:ext cx="411120" cy="411120"/>
          </a:xfrm>
          <a:prstGeom prst="rect">
            <a:avLst/>
          </a:prstGeom>
          <a:solidFill>
            <a:srgbClr val="14A3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457200" y="1581840"/>
            <a:ext cx="411120" cy="4111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0160" y="1554480"/>
            <a:ext cx="7406280" cy="5482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sz="1000" b="0" i="0">
                <a:solidFill>
                  <a:srgbClr val="E8F5F5"/>
                </a:solidFill>
                <a:latin typeface="Calibri"/>
              </a:rPr>
              <a:t>Os trigonum („Nussknacker-Phänomen“) und Os nav. acc. Typ II (Lawson) sind die klinisch relevantesten Varianten.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267640"/>
            <a:ext cx="411120" cy="411120"/>
          </a:xfrm>
          <a:prstGeom prst="rect">
            <a:avLst/>
          </a:prstGeom>
          <a:solidFill>
            <a:srgbClr val="14A3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457200" y="2267640"/>
            <a:ext cx="411120" cy="4111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Calibri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0160" y="2240280"/>
            <a:ext cx="7406280" cy="5482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sz="1000" b="0" i="0">
                <a:solidFill>
                  <a:srgbClr val="E8F5F5"/>
                </a:solidFill>
                <a:latin typeface="Calibri"/>
              </a:rPr>
              <a:t>Shepherd-Fraktur, Jones-Fraktur und ATFL-Avulsion sind die wichtigsten Differenzialdiagnosen – Seitenvergleich und Kortikalis-Beurteilung helfen.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2953440"/>
            <a:ext cx="411120" cy="411120"/>
          </a:xfrm>
          <a:prstGeom prst="rect">
            <a:avLst/>
          </a:prstGeom>
          <a:solidFill>
            <a:srgbClr val="14A3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457200" y="2953440"/>
            <a:ext cx="411120" cy="4111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Calibri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0160" y="2926080"/>
            <a:ext cx="7406280" cy="5482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sz="1000" b="0" i="0">
                <a:solidFill>
                  <a:srgbClr val="E8F5F5"/>
                </a:solidFill>
                <a:latin typeface="Calibri"/>
              </a:rPr>
              <a:t>MRT ist Goldstandard bei persistierenden Beschwerden. CT für OP-Planung und Coalitio-Diagnostik.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3639240"/>
            <a:ext cx="411120" cy="411120"/>
          </a:xfrm>
          <a:prstGeom prst="rect">
            <a:avLst/>
          </a:prstGeom>
          <a:solidFill>
            <a:srgbClr val="14A3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457200" y="3639240"/>
            <a:ext cx="411120" cy="4111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Calibri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80160" y="3611880"/>
            <a:ext cx="7406280" cy="5482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sz="1000" b="0" i="0">
                <a:solidFill>
                  <a:srgbClr val="E8F5F5"/>
                </a:solidFill>
                <a:latin typeface="Calibri"/>
              </a:rPr>
              <a:t>Tarsale Koalitionen (CN, TC) abgrenzen: rigider Plattfuß als Leitsymptom.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" y="4325040"/>
            <a:ext cx="411120" cy="411120"/>
          </a:xfrm>
          <a:prstGeom prst="rect">
            <a:avLst/>
          </a:prstGeom>
          <a:solidFill>
            <a:srgbClr val="14A3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457200" y="4325040"/>
            <a:ext cx="411120" cy="4111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1400" b="1" i="0">
                <a:solidFill>
                  <a:srgbClr val="FFFFFF"/>
                </a:solidFill>
                <a:latin typeface="Calibri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80160" y="4297680"/>
            <a:ext cx="7406280" cy="5482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sz="1000" b="0" i="0">
                <a:solidFill>
                  <a:srgbClr val="E8F5F5"/>
                </a:solidFill>
                <a:latin typeface="Calibri"/>
              </a:rPr>
              <a:t>Stufentherapie: Konservativ → Infiltration → Operative Exzision (arthroskopisch: exzellente Ergebnisse).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" y="4800600"/>
            <a:ext cx="8229240" cy="273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000" b="0" i="1">
                <a:solidFill>
                  <a:srgbClr val="14A3A3"/>
                </a:solidFill>
                <a:latin typeface="Calibri"/>
              </a:rPr>
              <a:t>Vielen Dank für Ihre Aufmerksamkeit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A4C0286-70B9-57E6-1C68-0030C4B8F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340B39-6B28-74BF-1D9E-5381329235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1184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88CDDEC-95AB-042B-2F70-EEEC6DE03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de-AT" sz="2400" dirty="0">
              <a:latin typeface="+mj-lt"/>
            </a:endParaRPr>
          </a:p>
          <a:p>
            <a:endParaRPr lang="de-AT" sz="2400" dirty="0">
              <a:latin typeface="+mj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E71BC7-CE98-6918-C29E-0804320908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8326" y="2571750"/>
            <a:ext cx="6121870" cy="862565"/>
          </a:xfrm>
        </p:spPr>
        <p:txBody>
          <a:bodyPr>
            <a:noAutofit/>
          </a:bodyPr>
          <a:lstStyle/>
          <a:p>
            <a:r>
              <a:rPr lang="de-AT" sz="2800" dirty="0" err="1">
                <a:solidFill>
                  <a:srgbClr val="575757"/>
                </a:solidFill>
              </a:rPr>
              <a:t>Osteochondrale</a:t>
            </a:r>
            <a:r>
              <a:rPr lang="de-AT" sz="2800" dirty="0">
                <a:solidFill>
                  <a:srgbClr val="575757"/>
                </a:solidFill>
              </a:rPr>
              <a:t> Läsionen</a:t>
            </a:r>
          </a:p>
          <a:p>
            <a:r>
              <a:rPr lang="de-AT" sz="2800" dirty="0">
                <a:solidFill>
                  <a:srgbClr val="575757"/>
                </a:solidFill>
              </a:rPr>
              <a:t>am Talus</a:t>
            </a:r>
          </a:p>
        </p:txBody>
      </p:sp>
    </p:spTree>
    <p:extLst>
      <p:ext uri="{BB962C8B-B14F-4D97-AF65-F5344CB8AC3E}">
        <p14:creationId xmlns:p14="http://schemas.microsoft.com/office/powerpoint/2010/main" val="2758203560"/>
      </p:ext>
    </p:extLst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Definition &amp; Embryologie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51560"/>
            <a:ext cx="3931560" cy="347436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Definition</a:t>
            </a:r>
          </a:p>
          <a:p>
            <a:pPr>
              <a:spcAft>
                <a:spcPts val="300"/>
              </a:spcAft>
            </a:pPr>
            <a:r>
              <a:rPr sz="1000" b="0" i="0">
                <a:solidFill>
                  <a:srgbClr val="1A2B2B"/>
                </a:solidFill>
                <a:latin typeface="Calibri"/>
              </a:rPr>
              <a:t>Akzessorische Fußwurzelknochen sind </a:t>
            </a:r>
            <a:r>
              <a:rPr sz="1000" b="1" i="0">
                <a:solidFill>
                  <a:srgbClr val="1A2B2B"/>
                </a:solidFill>
                <a:latin typeface="Calibri"/>
              </a:rPr>
              <a:t>überzählige Skelettelemente</a:t>
            </a:r>
            <a:r>
              <a:rPr sz="1000" b="0" i="0">
                <a:solidFill>
                  <a:srgbClr val="1A2B2B"/>
                </a:solidFill>
                <a:latin typeface="Calibri"/>
              </a:rPr>
              <a:t>, die als anatomische Normvarianten gelten.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Sie entstehen durch: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Persistierende sekundäre Ossifikationszentren, die nicht mit dem Hauptknochen fusionieren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Unvollständige Verschmelzung enchondraler Ossifikationskerne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Genetisch determinierte Entwicklungsvarianten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4880" y="1051560"/>
            <a:ext cx="3931560" cy="347436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Embryologischer Hintergrund</a:t>
            </a:r>
          </a:p>
          <a:p>
            <a:pPr>
              <a:spcAft>
                <a:spcPts val="300"/>
              </a:spcAft>
            </a:pPr>
            <a:r>
              <a:rPr sz="1000" b="0" i="0">
                <a:solidFill>
                  <a:srgbClr val="1A2B2B"/>
                </a:solidFill>
                <a:latin typeface="Calibri"/>
              </a:rPr>
              <a:t>Ossifikation des Fußskeletts beginnt in der 8.–12. Fetalwoche.</a:t>
            </a:r>
          </a:p>
          <a:p>
            <a:pPr>
              <a:spcAft>
                <a:spcPts val="300"/>
              </a:spcAft>
            </a:pPr>
            <a:r>
              <a:rPr sz="1000" b="0" i="0">
                <a:solidFill>
                  <a:srgbClr val="1A2B2B"/>
                </a:solidFill>
                <a:latin typeface="Calibri"/>
              </a:rPr>
              <a:t>Sekundäre Zentren bilden sich postnatal und fusionieren typischerweise bis zum 12.–16. Lebensjahr.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Bei Ausbleiben der Fusion:</a:t>
            </a:r>
          </a:p>
          <a:p>
            <a:pPr>
              <a:spcAft>
                <a:spcPts val="300"/>
              </a:spcAft>
            </a:pPr>
            <a:r>
              <a:rPr sz="1000" b="0" i="0">
                <a:solidFill>
                  <a:srgbClr val="1A2B2B"/>
                </a:solidFill>
                <a:latin typeface="Calibri"/>
              </a:rPr>
              <a:t>→ Synchondrose oder Pseudarthrose</a:t>
            </a:r>
          </a:p>
          <a:p>
            <a:pPr>
              <a:spcAft>
                <a:spcPts val="300"/>
              </a:spcAft>
            </a:pPr>
            <a:r>
              <a:rPr sz="1000" b="0" i="0">
                <a:solidFill>
                  <a:srgbClr val="1A2B2B"/>
                </a:solidFill>
                <a:latin typeface="Calibri"/>
              </a:rPr>
              <a:t>→ Eigenständiger Knochen (Ossiculum)</a:t>
            </a:r>
          </a:p>
          <a:p>
            <a:pPr>
              <a:spcAft>
                <a:spcPts val="300"/>
              </a:spcAft>
            </a:pPr>
            <a:r>
              <a:rPr sz="1000" b="0" i="1">
                <a:solidFill>
                  <a:srgbClr val="1A2B2B"/>
                </a:solidFill>
                <a:latin typeface="Calibri"/>
              </a:rPr>
              <a:t>Häufig bilateral symmetrisch nachweisbar.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663440"/>
            <a:ext cx="8229240" cy="319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0" i="1">
                <a:solidFill>
                  <a:srgbClr val="5A7474"/>
                </a:solidFill>
                <a:latin typeface="Calibri"/>
              </a:rPr>
              <a:t>Über 20 verschiedene akzessorische Knochen im Fußbereich beschrieben (Keats &amp; Anderson, 2013)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Epidemiologie &amp; Häufigkeit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051560"/>
            <a:ext cx="2605680" cy="182844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457200" y="1234440"/>
            <a:ext cx="2605680" cy="731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3600" b="1" i="0">
                <a:solidFill>
                  <a:srgbClr val="0D6E6E"/>
                </a:solidFill>
                <a:latin typeface="Calibri"/>
              </a:rPr>
              <a:t>20–30 %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" y="2011680"/>
            <a:ext cx="2239920" cy="77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000" b="0" i="0">
                <a:solidFill>
                  <a:srgbClr val="5A7474"/>
                </a:solidFill>
                <a:latin typeface="Calibri"/>
              </a:rPr>
              <a:t>Gesamtprävalenz akzessorischer Knochen im Fußbereich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7560" y="1051560"/>
            <a:ext cx="2605680" cy="182844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3337560" y="1234440"/>
            <a:ext cx="2605680" cy="731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3600" b="1" i="0">
                <a:solidFill>
                  <a:srgbClr val="0D6E6E"/>
                </a:solidFill>
                <a:latin typeface="Calibri"/>
              </a:rPr>
              <a:t>2:1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0440" y="2011680"/>
            <a:ext cx="2239920" cy="77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000" b="0" i="0">
                <a:solidFill>
                  <a:srgbClr val="5A7474"/>
                </a:solidFill>
                <a:latin typeface="Calibri"/>
              </a:rPr>
              <a:t>Bilaterale vs. unilaterale Präsentation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17920" y="1051560"/>
            <a:ext cx="2605680" cy="182844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6217920" y="1234440"/>
            <a:ext cx="2605680" cy="731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3600" b="1" i="0">
                <a:solidFill>
                  <a:srgbClr val="0D6E6E"/>
                </a:solidFill>
                <a:latin typeface="Calibri"/>
              </a:rPr>
              <a:t>10–14 %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2011680"/>
            <a:ext cx="2239920" cy="77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000" b="0" i="0">
                <a:solidFill>
                  <a:srgbClr val="5A7474"/>
                </a:solidFill>
                <a:latin typeface="Calibri"/>
              </a:rPr>
              <a:t>Prävalenz des Os naviculare accessorium</a:t>
            </a:r>
          </a:p>
        </p:txBody>
      </p:sp>
      <p:pic>
        <p:nvPicPr>
          <p:cNvPr id="14" name="Picture 13" descr="chart_epidemiolog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08960"/>
            <a:ext cx="8229240" cy="19198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Die wichtigsten Varianten – Übersicht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051560"/>
          <a:ext cx="8136000" cy="361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000"/>
                <a:gridCol w="2160000"/>
                <a:gridCol w="900000"/>
                <a:gridCol w="3096000"/>
              </a:tblGrid>
              <a:tr h="401320">
                <a:tc>
                  <a:txBody>
                    <a:bodyPr/>
                    <a:lstStyle/>
                    <a:p>
                      <a:r>
                        <a:rPr sz="1000" b="1" i="0">
                          <a:solidFill>
                            <a:srgbClr val="FFFFFF"/>
                          </a:solidFill>
                          <a:latin typeface="Calibri"/>
                        </a:rPr>
                        <a:t>Knochen</a:t>
                      </a:r>
                    </a:p>
                  </a:txBody>
                  <a:tcPr>
                    <a:solidFill>
                      <a:srgbClr val="14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000" b="1" i="0">
                          <a:solidFill>
                            <a:srgbClr val="FFFFFF"/>
                          </a:solidFill>
                          <a:latin typeface="Calibri"/>
                        </a:rPr>
                        <a:t>Lokalisation</a:t>
                      </a:r>
                    </a:p>
                  </a:txBody>
                  <a:tcPr>
                    <a:solidFill>
                      <a:srgbClr val="14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000" b="1" i="0">
                          <a:solidFill>
                            <a:srgbClr val="FFFFFF"/>
                          </a:solidFill>
                          <a:latin typeface="Calibri"/>
                        </a:rPr>
                        <a:t>Präv.</a:t>
                      </a:r>
                    </a:p>
                  </a:txBody>
                  <a:tcPr>
                    <a:solidFill>
                      <a:srgbClr val="14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000" b="1" i="0">
                          <a:solidFill>
                            <a:srgbClr val="FFFFFF"/>
                          </a:solidFill>
                          <a:latin typeface="Calibri"/>
                        </a:rPr>
                        <a:t>Klinischer Fokus</a:t>
                      </a:r>
                    </a:p>
                  </a:txBody>
                  <a:tcPr>
                    <a:solidFill>
                      <a:srgbClr val="14A3A3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Os naviculare acc.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Medial am Kahnbein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10–14 %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Tib.-post.-Sehne, Plattfuß</a:t>
                      </a:r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Os trigonum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Hinter dem Talus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7–14 %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Hinteres Impingement-Syndrom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Os peroneum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In der Peroneus-longus-Sehne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5–9 %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Sehnenreizung am lat. Fußrand</a:t>
                      </a:r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Os subfibulare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Unterhalb der Fibulaspitze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1–2 %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Instabilität, DD Avulsionsfraktur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Os vesalianum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Basis Metatarsale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1–4 %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DD Jones-Fraktur / Apophyse</a:t>
                      </a:r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Os supranaviculare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Dorsal des TN-Gelenks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1–3 %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Meist Zufallsbefund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Os calcaneus sec.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Anterior am Calcaneus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1–2 %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Impingement Sinus tarsi</a:t>
                      </a:r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Os intermetatarseum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Zw. Os cuneif. med. + MT I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1–3 %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900" b="0" i="0">
                          <a:solidFill>
                            <a:srgbClr val="1A2B2B"/>
                          </a:solidFill>
                          <a:latin typeface="Calibri"/>
                        </a:rPr>
                        <a:t>DD Hallux valgus, MTP-Schmerz</a:t>
                      </a:r>
                    </a:p>
                  </a:txBody>
                  <a:tcPr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754880"/>
            <a:ext cx="8229240" cy="319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0" i="1">
                <a:solidFill>
                  <a:srgbClr val="5A7474"/>
                </a:solidFill>
                <a:latin typeface="Calibri"/>
              </a:rPr>
              <a:t>DD = Differenzialdiagnose; MT = Metatarsale; TN = Talonavikular; Tib. post. = Tibialis posterior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Os trigonum – Fokus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Anatomie &amp; Pathomechanismus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Nicht fusionierter Processus posterior tali (Tuberculum laterale / Stieda-Prozessus)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Synchondrose als Schwachstelle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„Nussknacker-Phänomen“:</a:t>
            </a:r>
          </a:p>
          <a:p>
            <a:pPr>
              <a:spcAft>
                <a:spcPts val="300"/>
              </a:spcAft>
            </a:pPr>
            <a:r>
              <a:rPr sz="1000" b="0" i="0">
                <a:solidFill>
                  <a:srgbClr val="1A2B2B"/>
                </a:solidFill>
                <a:latin typeface="Calibri"/>
              </a:rPr>
              <a:t>Bei forcierter Plantarflexion wird das Ossikel zwischen Tibiahinterkante und Calcaneus eingeklemmt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Typisch bei: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Balletttänzern (En-pointe), Fußballern (Schuss)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FHL-Tenosynovitis häufig assoziiert</a:t>
            </a:r>
          </a:p>
          <a:p>
            <a:pPr>
              <a:spcAft>
                <a:spcPts val="300"/>
              </a:spcAft>
            </a:pPr>
            <a:r>
              <a:rPr sz="1000" b="0" i="1">
                <a:solidFill>
                  <a:srgbClr val="1A2B2B"/>
                </a:solidFill>
                <a:latin typeface="Calibri"/>
              </a:rPr>
              <a:t>(Sehne verläuft unmittelbar medial am Os trigonum)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4880" y="1051560"/>
            <a:ext cx="3931560" cy="374868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tIns="36000" bIns="36000" lIns="72000" rIns="72000">
            <a:spAutoFit/>
          </a:bodyPr>
          <a:lstStyle/>
          <a:p>
            <a:pPr>
              <a:spcAft>
                <a:spcPts val="600"/>
              </a:spcAft>
            </a:pPr>
            <a:r>
              <a:rPr sz="1300" b="0" i="0">
                <a:solidFill>
                  <a:srgbClr val="E73440"/>
                </a:solidFill>
                <a:latin typeface="Calibri"/>
              </a:rPr>
              <a:t>Diagnostik &amp; Therapie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Röntgen seitlich in Plantarflexion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MRT: Knochenödem, FHL-Pathologie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LA-Infiltration posterolateral (diagn. + therap.)</a:t>
            </a:r>
          </a:p>
          <a:p>
            <a:pPr>
              <a:spcAft>
                <a:spcPts val="300"/>
              </a:spcAft>
            </a:pPr>
            <a:r>
              <a:rPr sz="1000" b="1" i="0">
                <a:solidFill>
                  <a:srgbClr val="1A2B2B"/>
                </a:solidFill>
                <a:latin typeface="Calibri"/>
              </a:rPr>
              <a:t>DD: Shepherd-Fraktur</a:t>
            </a:r>
          </a:p>
          <a:p>
            <a:pPr>
              <a:spcAft>
                <a:spcPts val="300"/>
              </a:spcAft>
            </a:pPr>
            <a:r>
              <a:rPr sz="1000" b="0" i="1">
                <a:solidFill>
                  <a:srgbClr val="1A2B2B"/>
                </a:solidFill>
                <a:latin typeface="Calibri"/>
              </a:rPr>
              <a:t>(akuter Bruch des Tuberculum laterale – irreguläre, scharfe Kanten im Rö vs. glatte Kortikalis bei Os trigonum)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Konservativ: NSAR, Physio, Einlagen</a:t>
            </a:r>
          </a:p>
          <a:p>
            <a:pPr marL="2286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Operativ: Arthroskopische Exzision</a:t>
            </a:r>
          </a:p>
          <a:p>
            <a:pPr marL="457200" indent="-228600">
              <a:spcAft>
                <a:spcPts val="300"/>
              </a:spcAft>
              <a:buChar char="•"/>
            </a:pPr>
            <a:r>
              <a:rPr sz="1000" b="0" i="0">
                <a:solidFill>
                  <a:srgbClr val="1A2B2B"/>
                </a:solidFill>
                <a:latin typeface="Calibri"/>
              </a:rPr>
              <a:t>2-Portal-Technik (posterolat./posteromed.)</a:t>
            </a:r>
          </a:p>
          <a:p>
            <a:pPr>
              <a:spcAft>
                <a:spcPts val="300"/>
              </a:spcAft>
            </a:pPr>
            <a:r>
              <a:rPr sz="1000" b="0" i="1">
                <a:solidFill>
                  <a:srgbClr val="1A2B2B"/>
                </a:solidFill>
                <a:latin typeface="Calibri"/>
              </a:rPr>
              <a:t>85–95 % Return-to-Sport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0800"/>
            <a:ext cx="990000" cy="214903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000" y="259200"/>
            <a:ext cx="1584000" cy="476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731520"/>
            <a:ext cx="8229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575757"/>
                </a:solidFill>
                <a:latin typeface="Calibri"/>
              </a:rPr>
              <a:t>Os naviculare accessorium – Klassifikation nach Lawson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051560"/>
            <a:ext cx="2605680" cy="320004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1188720"/>
            <a:ext cx="2331360" cy="36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0" i="0">
                <a:solidFill>
                  <a:srgbClr val="E73440"/>
                </a:solidFill>
                <a:latin typeface="Calibri"/>
              </a:rPr>
              <a:t>Typ I (ca. 30 %)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" y="1554480"/>
            <a:ext cx="2331360" cy="273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000" b="0" i="1">
                <a:solidFill>
                  <a:srgbClr val="E73440"/>
                </a:solidFill>
                <a:latin typeface="Calibri"/>
              </a:rPr>
              <a:t>Os tibiale externum</a:t>
            </a:r>
          </a:p>
        </p:txBody>
      </p:sp>
      <p:sp>
        <p:nvSpPr>
          <p:cNvPr id="8" name="Rectangle 7"/>
          <p:cNvSpPr/>
          <p:nvPr/>
        </p:nvSpPr>
        <p:spPr>
          <a:xfrm>
            <a:off x="822960" y="1920240"/>
            <a:ext cx="1874520" cy="36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594360" y="2011680"/>
            <a:ext cx="2331360" cy="210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000" b="0" i="0">
                <a:solidFill>
                  <a:srgbClr val="1A2B2B"/>
                </a:solidFill>
                <a:latin typeface="Calibri"/>
              </a:rPr>
              <a:t>Kleines (2–3 mm), rundes Sesambein innerhalb der Tibialis-posterior-Sehne. Kein direkter Kontakt zum Kahnbein. Meist asymptomatisch.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37560" y="1051560"/>
            <a:ext cx="2605680" cy="320004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3474720" y="1188720"/>
            <a:ext cx="2331360" cy="36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0" i="0">
                <a:solidFill>
                  <a:srgbClr val="E73440"/>
                </a:solidFill>
                <a:latin typeface="Calibri"/>
              </a:rPr>
              <a:t>Typ II (ca. 50–60 %)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4720" y="1554480"/>
            <a:ext cx="2331360" cy="273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000" b="0" i="1">
                <a:solidFill>
                  <a:srgbClr val="E73440"/>
                </a:solidFill>
                <a:latin typeface="Calibri"/>
              </a:rPr>
              <a:t>Herzförmig / Dreieckig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03320" y="1920240"/>
            <a:ext cx="1874520" cy="36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3474720" y="2011680"/>
            <a:ext cx="2331360" cy="210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000" b="0" i="0">
                <a:solidFill>
                  <a:srgbClr val="1A2B2B"/>
                </a:solidFill>
                <a:latin typeface="Calibri"/>
              </a:rPr>
              <a:t>Über Synchondrose (knorpelig) mit dem Naviculare verbunden. Häufigste symptomatische Form: Scherkräfte → schmerzhafte Pseudarthrose. Klinisches Leitsymptom: rigider Plattfuß (Pes planovalgus).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17920" y="1051560"/>
            <a:ext cx="2605680" cy="3200040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6355080" y="1188720"/>
            <a:ext cx="2331360" cy="36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300" b="0" i="0">
                <a:solidFill>
                  <a:srgbClr val="E73440"/>
                </a:solidFill>
                <a:latin typeface="Calibri"/>
              </a:rPr>
              <a:t>Typ III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55080" y="1554480"/>
            <a:ext cx="2331360" cy="273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000" b="0" i="1">
                <a:solidFill>
                  <a:srgbClr val="E73440"/>
                </a:solidFill>
                <a:latin typeface="Calibri"/>
              </a:rPr>
              <a:t>Os naviculare cornuatum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83680" y="1920240"/>
            <a:ext cx="1874520" cy="36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6355080" y="2011680"/>
            <a:ext cx="2331360" cy="210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000" b="0" i="0">
                <a:solidFill>
                  <a:srgbClr val="1A2B2B"/>
                </a:solidFill>
                <a:latin typeface="Calibri"/>
              </a:rPr>
              <a:t>Knöchern fusioniert → prominenter Knochenfortsatz. Durch Schuhdruck (mechanische Irritation) und Tib.-post.-Insertion symptomatisch.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4434840"/>
            <a:ext cx="8229240" cy="548280"/>
          </a:xfrm>
          <a:prstGeom prst="rect">
            <a:avLst/>
          </a:prstGeom>
          <a:solidFill>
            <a:srgbClr val="0B2027"/>
          </a:solidFill>
        </p:spPr>
        <p:txBody>
          <a:bodyPr wrap="square" anchor="ctr" tIns="36000" bIns="36000" lIns="108000" rIns="108000">
            <a:spAutoFit/>
          </a:bodyPr>
          <a:lstStyle/>
          <a:p>
            <a:r>
              <a:rPr sz="1000" b="1" i="0">
                <a:solidFill>
                  <a:srgbClr val="FFFFFF"/>
                </a:solidFill>
                <a:latin typeface="Calibri"/>
              </a:rPr>
              <a:t>Klinisch relevant: Typ II ist die häufigste Ursache für medialen Fußschmerz durch akzessorische Knochen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575757"/>
      </a:dk1>
      <a:lt1>
        <a:sysClr val="window" lastClr="FFFFFF"/>
      </a:lt1>
      <a:dk2>
        <a:srgbClr val="575757"/>
      </a:dk2>
      <a:lt2>
        <a:srgbClr val="EEECE1"/>
      </a:lt2>
      <a:accent1>
        <a:srgbClr val="E73440"/>
      </a:accent1>
      <a:accent2>
        <a:srgbClr val="F8A2AB"/>
      </a:accent2>
      <a:accent3>
        <a:srgbClr val="FFFFFF"/>
      </a:accent3>
      <a:accent4>
        <a:srgbClr val="575757"/>
      </a:accent4>
      <a:accent5>
        <a:srgbClr val="B9B9B9"/>
      </a:accent5>
      <a:accent6>
        <a:srgbClr val="FFFFFF"/>
      </a:accent6>
      <a:hlink>
        <a:srgbClr val="575757"/>
      </a:hlink>
      <a:folHlink>
        <a:srgbClr val="5757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1059</Words>
  <Application>Microsoft Office PowerPoint</Application>
  <PresentationFormat>Bildschirmpräsentation (16:9)</PresentationFormat>
  <Paragraphs>228</Paragraphs>
  <Slides>14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4" baseType="lpstr">
      <vt:lpstr>Arial</vt:lpstr>
      <vt:lpstr>Calibri</vt:lpstr>
      <vt:lpstr>Georgia</vt:lpstr>
      <vt:lpstr>Lucida Grande</vt:lpstr>
      <vt:lpstr>Roboto</vt:lpstr>
      <vt:lpstr>Symbol</vt:lpstr>
      <vt:lpstr>Times New Roman</vt:lpstr>
      <vt:lpstr>Wingdings</vt:lpstr>
      <vt:lpstr>Office Theme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Zusätzliche Fußwurzelknochen – Akzessorische Ossa des Tarsus</dc:title>
  <dc:subject>PptxGenJS Presentation</dc:subject>
  <dc:creator>Medizinische Präsentation</dc:creator>
  <dc:description/>
  <cp:lastModifiedBy>karin-gattringer@outlook.de</cp:lastModifiedBy>
  <cp:revision>4</cp:revision>
  <dcterms:created xsi:type="dcterms:W3CDTF">2026-03-16T16:04:01Z</dcterms:created>
  <dcterms:modified xsi:type="dcterms:W3CDTF">2026-03-22T18:53:44Z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12</vt:i4>
  </property>
  <property fmtid="{D5CDD505-2E9C-101B-9397-08002B2CF9AE}" pid="3" name="PresentationFormat">
    <vt:lpwstr>On-screen Show (16:9)</vt:lpwstr>
  </property>
  <property fmtid="{D5CDD505-2E9C-101B-9397-08002B2CF9AE}" pid="4" name="Slides">
    <vt:i4>12</vt:i4>
  </property>
</Properties>
</file>