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</p:sldIdLst>
  <p:sldSz cx="9144000" cy="51435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hum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0000" y="270000"/>
            <a:ext cx="1080000" cy="1080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57200" y="1800000"/>
            <a:ext cx="1800000" cy="54000"/>
          </a:xfrm>
          <a:prstGeom prst="rect">
            <a:avLst/>
          </a:prstGeom>
          <a:solidFill>
            <a:srgbClr val="F5C51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457200" y="1900000"/>
            <a:ext cx="7200000" cy="900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800" b="1">
                <a:solidFill>
                  <a:srgbClr val="2B2B2B"/>
                </a:solidFill>
                <a:latin typeface="Montserrat"/>
              </a:rPr>
              <a:t>SOS-Kinderdorf Österreich — Seminararbeit Sozialwirtschaft</a:t>
            </a:r>
          </a:p>
          <a:p>
            <a:pPr>
              <a:spcBef>
                <a:spcPts val="1200"/>
              </a:spcBef>
            </a:pPr>
            <a:r>
              <a:rPr sz="1400">
                <a:solidFill>
                  <a:srgbClr val="15779B"/>
                </a:solidFill>
                <a:latin typeface="Montserrat"/>
              </a:rPr>
              <a:t>Seminararbeit Sozialwirtschaft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4200000"/>
            <a:ext cx="7200000" cy="600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>
                <a:solidFill>
                  <a:srgbClr val="7C7C7C"/>
                </a:solidFill>
                <a:latin typeface="Montserrat"/>
              </a:rPr>
              <a:t>Daniel Gattringer — HLW/HSW Sta. Christiana Rodaun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hum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0000" y="180000"/>
            <a:ext cx="720000" cy="720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57200" y="891000"/>
            <a:ext cx="7462800" cy="9000"/>
          </a:xfrm>
          <a:prstGeom prst="rect">
            <a:avLst/>
          </a:prstGeom>
          <a:solidFill>
            <a:srgbClr val="F5C51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457200" y="936000"/>
            <a:ext cx="822924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2B2B2B"/>
                </a:solidFill>
                <a:latin typeface="Calibri"/>
              </a:rPr>
              <a:t>Allgemeines über SOS-Kinderdorf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256040"/>
            <a:ext cx="3931560" cy="374868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 wrap="square" tIns="36000" bIns="36000" lIns="274320" rIns="72000">
            <a:spAutoFit/>
          </a:bodyPr>
          <a:lstStyle/>
          <a:p>
            <a:pPr>
              <a:spcAft>
                <a:spcPts val="600"/>
              </a:spcAft>
            </a:pPr>
            <a:r>
              <a:rPr sz="1300" b="0" i="0">
                <a:solidFill>
                  <a:srgbClr val="15779B"/>
                </a:solidFill>
                <a:latin typeface="Calibri"/>
              </a:rPr>
              <a:t>Die Organisation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Größter privater Träger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der Kinder- und Jugendhilfe in Österreich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Rechtsform: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Gemeinnütziger Verein (ZVR: 844967029)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Hauptsitz: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Stafflerstraße 10a, 6020 Innsbruck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Büro Wien: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Vivenotgasse 3, 1120 Wien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14 Standorte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+ 10 Kinderdörfer in allen 9 Bundesländern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54880" y="1256040"/>
            <a:ext cx="3931560" cy="374868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 wrap="square" tIns="36000" bIns="36000" lIns="274320" rIns="72000">
            <a:spAutoFit/>
          </a:bodyPr>
          <a:lstStyle/>
          <a:p>
            <a:pPr>
              <a:spcAft>
                <a:spcPts val="600"/>
              </a:spcAft>
            </a:pPr>
            <a:r>
              <a:rPr sz="1300" b="0" i="0">
                <a:solidFill>
                  <a:srgbClr val="15779B"/>
                </a:solidFill>
                <a:latin typeface="Calibri"/>
              </a:rPr>
              <a:t>Auf einen Blick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ca. 2.200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Mitarbeiter*innen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ca. 1.800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Kinder stationär betreut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ca. 4.200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Kinder ambulant/präventiv betreut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Weltweit: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130+ Länder, 570+ Kinderdörfer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Dachverband: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SOS-Kinderdorf International (Sitz: Innsbruck)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7200" y="4663440"/>
            <a:ext cx="8229240" cy="319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800" b="0" i="1">
                <a:solidFill>
                  <a:srgbClr val="5A7474"/>
                </a:solidFill>
                <a:latin typeface="Calibri"/>
              </a:rPr>
              <a:t>Quelle: SOS-Kinderdorf Österreich, sos-kinderdorf.at/uber-uns (Zugriff: April 2025)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hum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0000" y="180000"/>
            <a:ext cx="720000" cy="720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57200" y="891000"/>
            <a:ext cx="7462800" cy="9000"/>
          </a:xfrm>
          <a:prstGeom prst="rect">
            <a:avLst/>
          </a:prstGeom>
          <a:solidFill>
            <a:srgbClr val="F5C51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457200" y="936000"/>
            <a:ext cx="822924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2B2B2B"/>
                </a:solidFill>
                <a:latin typeface="Calibri"/>
              </a:rPr>
              <a:t>Sektorenmodell — Warum NPO?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256040"/>
            <a:ext cx="3931560" cy="374868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 wrap="square" tIns="36000" bIns="36000" lIns="274320" rIns="72000">
            <a:spAutoFit/>
          </a:bodyPr>
          <a:lstStyle/>
          <a:p>
            <a:pPr>
              <a:spcAft>
                <a:spcPts val="600"/>
              </a:spcAft>
            </a:pPr>
            <a:r>
              <a:rPr sz="1300" b="0" i="0">
                <a:solidFill>
                  <a:srgbClr val="15779B"/>
                </a:solidFill>
                <a:latin typeface="Calibri"/>
              </a:rPr>
              <a:t>Nicht Staat, nicht Markt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1. Sektor (Staat):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SOS-KD ist kein staatliches Amt — arbeitet unabhängig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2. Sektor (Markt):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Kein gewinnorientiertes Unternehmen — gemeinnützig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3. Sektor: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Sozialwirtschaft — genau hier!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54880" y="1256040"/>
            <a:ext cx="3931560" cy="374868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 wrap="square" tIns="36000" bIns="36000" lIns="274320" rIns="72000">
            <a:spAutoFit/>
          </a:bodyPr>
          <a:lstStyle/>
          <a:p>
            <a:pPr>
              <a:spcAft>
                <a:spcPts val="600"/>
              </a:spcAft>
            </a:pPr>
            <a:r>
              <a:rPr sz="1300" b="0" i="0">
                <a:solidFill>
                  <a:srgbClr val="15779B"/>
                </a:solidFill>
                <a:latin typeface="Calibri"/>
              </a:rPr>
              <a:t>Merkmale als NPO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Nicht gewinnorientiert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Organisiert als gemeinnütziger Verein (Vereinsgesetz 2002)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Spendengütesiegel seit 2001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Ziel: Kindern in Not ein sicheres Zuhause geben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Arbeitsauftrag: Schutz, Betreuung und Stärkung von Familien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7200" y="4663440"/>
            <a:ext cx="8229240" cy="319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800" b="0" i="1">
                <a:solidFill>
                  <a:srgbClr val="5A7474"/>
                </a:solidFill>
                <a:latin typeface="Calibri"/>
              </a:rPr>
              <a:t>Aufsichtsbehörde: LPD Innsbruck | Wirtschaftsprüfung: Halpern &amp; Prinz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hum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0000" y="180000"/>
            <a:ext cx="720000" cy="720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57200" y="891000"/>
            <a:ext cx="7462800" cy="9000"/>
          </a:xfrm>
          <a:prstGeom prst="rect">
            <a:avLst/>
          </a:prstGeom>
          <a:solidFill>
            <a:srgbClr val="F5C51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457200" y="936000"/>
            <a:ext cx="822924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2B2B2B"/>
                </a:solidFill>
                <a:latin typeface="Calibri"/>
              </a:rPr>
              <a:t>Leitbild &amp; Werte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256040"/>
            <a:ext cx="3931560" cy="374868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 wrap="square" tIns="36000" bIns="36000" lIns="274320" rIns="72000">
            <a:spAutoFit/>
          </a:bodyPr>
          <a:lstStyle/>
          <a:p>
            <a:pPr>
              <a:spcAft>
                <a:spcPts val="600"/>
              </a:spcAft>
            </a:pPr>
            <a:r>
              <a:rPr sz="1300" b="0" i="0">
                <a:solidFill>
                  <a:srgbClr val="15779B"/>
                </a:solidFill>
                <a:latin typeface="Calibri"/>
              </a:rPr>
              <a:t>Mission</a:t>
            </a:r>
          </a:p>
          <a:p>
            <a:pPr>
              <a:spcAft>
                <a:spcPts val="300"/>
              </a:spcAft>
            </a:pPr>
            <a:r>
              <a:rPr sz="1000" b="1" i="0">
                <a:solidFill>
                  <a:srgbClr val="1A2B2B"/>
                </a:solidFill>
                <a:latin typeface="Calibri"/>
              </a:rPr>
              <a:t>„Kindern ein sicheres Zuhause geben“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Kinder und Jugendliche in Not schützen und unterstützen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Aufwachsen in Würde und Wärme ermöglichen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Familien in Krisensituationen stärken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Sprachrohr für die Rechte junger Menschen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54880" y="1256040"/>
            <a:ext cx="3931560" cy="374868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 wrap="square" tIns="36000" bIns="36000" lIns="274320" rIns="72000">
            <a:spAutoFit/>
          </a:bodyPr>
          <a:lstStyle/>
          <a:p>
            <a:pPr>
              <a:spcAft>
                <a:spcPts val="600"/>
              </a:spcAft>
            </a:pPr>
            <a:r>
              <a:rPr sz="1300" b="0" i="0">
                <a:solidFill>
                  <a:srgbClr val="15779B"/>
                </a:solidFill>
                <a:latin typeface="Calibri"/>
              </a:rPr>
              <a:t>Grundhaltungen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Beziehung: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Empathie, Verbindlichkeit, Gewaltfreiheit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Herkunftsfamilie: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Eltern respektvoll einbinden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Beteiligung: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Kinder altersgemäß aktiv einbinden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Professionalität: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Fachliche Standards, laufende Weiterentwicklung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hum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0000" y="180000"/>
            <a:ext cx="720000" cy="720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57200" y="891000"/>
            <a:ext cx="7462800" cy="9000"/>
          </a:xfrm>
          <a:prstGeom prst="rect">
            <a:avLst/>
          </a:prstGeom>
          <a:solidFill>
            <a:srgbClr val="F5C51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457200" y="936000"/>
            <a:ext cx="822924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2B2B2B"/>
                </a:solidFill>
                <a:latin typeface="Calibri"/>
              </a:rPr>
              <a:t>Geschichte — Von 1949 bis heute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457200" y="1256040"/>
          <a:ext cx="8229600" cy="3611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01320">
                <a:tc>
                  <a:txBody>
                    <a:bodyPr/>
                    <a:lstStyle/>
                    <a:p>
                      <a:r>
                        <a:rPr sz="1000" b="1" i="0">
                          <a:solidFill>
                            <a:srgbClr val="FFFFFF"/>
                          </a:solidFill>
                          <a:latin typeface="Calibri"/>
                        </a:rPr>
                        <a:t>Jahr</a:t>
                      </a:r>
                    </a:p>
                  </a:txBody>
                  <a:tcPr>
                    <a:solidFill>
                      <a:srgbClr val="F5C51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000" b="1" i="0">
                          <a:solidFill>
                            <a:srgbClr val="FFFFFF"/>
                          </a:solidFill>
                          <a:latin typeface="Calibri"/>
                        </a:rPr>
                        <a:t>Meilenstein</a:t>
                      </a:r>
                    </a:p>
                  </a:txBody>
                  <a:tcPr>
                    <a:solidFill>
                      <a:srgbClr val="F5C518"/>
                    </a:solidFill>
                  </a:tcPr>
                </a:tc>
              </a:tr>
              <a:tr h="401320">
                <a:tc>
                  <a:txBody>
                    <a:bodyPr/>
                    <a:lstStyle/>
                    <a:p>
                      <a:r>
                        <a:rPr sz="900" b="0" i="0">
                          <a:solidFill>
                            <a:srgbClr val="1A2B2B"/>
                          </a:solidFill>
                          <a:latin typeface="Calibri"/>
                        </a:rPr>
                        <a:t>1949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900" b="0" i="0">
                          <a:solidFill>
                            <a:srgbClr val="1A2B2B"/>
                          </a:solidFill>
                          <a:latin typeface="Calibri"/>
                        </a:rPr>
                        <a:t>Hermann Gmeiner gründet „Societas Socialis“ (SOS) in Innsbruck</a:t>
                      </a:r>
                    </a:p>
                  </a:txBody>
                  <a:tcPr/>
                </a:tc>
              </a:tr>
              <a:tr h="401320">
                <a:tc>
                  <a:txBody>
                    <a:bodyPr/>
                    <a:lstStyle/>
                    <a:p>
                      <a:r>
                        <a:rPr sz="900" b="0" i="0">
                          <a:solidFill>
                            <a:srgbClr val="1A2B2B"/>
                          </a:solidFill>
                          <a:latin typeface="Calibri"/>
                        </a:rPr>
                        <a:t>1949</a:t>
                      </a:r>
                    </a:p>
                  </a:txBody>
                  <a:tcPr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900" b="0" i="0">
                          <a:solidFill>
                            <a:srgbClr val="1A2B2B"/>
                          </a:solidFill>
                          <a:latin typeface="Calibri"/>
                        </a:rPr>
                        <a:t>Baubeginn des ersten SOS-Kinderdorfs in Imst, Tirol</a:t>
                      </a:r>
                    </a:p>
                  </a:txBody>
                  <a:tcPr>
                    <a:solidFill>
                      <a:srgbClr val="F5F5F5"/>
                    </a:solidFill>
                  </a:tcPr>
                </a:tc>
              </a:tr>
              <a:tr h="401320">
                <a:tc>
                  <a:txBody>
                    <a:bodyPr/>
                    <a:lstStyle/>
                    <a:p>
                      <a:r>
                        <a:rPr sz="900" b="0" i="0">
                          <a:solidFill>
                            <a:srgbClr val="1A2B2B"/>
                          </a:solidFill>
                          <a:latin typeface="Calibri"/>
                        </a:rPr>
                        <a:t>1951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900" b="0" i="0">
                          <a:solidFill>
                            <a:srgbClr val="1A2B2B"/>
                          </a:solidFill>
                          <a:latin typeface="Calibri"/>
                        </a:rPr>
                        <a:t>Eröffnung des ersten Kinderdorfs — Kinderdorfmutter: Maria Weber</a:t>
                      </a:r>
                    </a:p>
                  </a:txBody>
                  <a:tcPr/>
                </a:tc>
              </a:tr>
              <a:tr h="401320">
                <a:tc>
                  <a:txBody>
                    <a:bodyPr/>
                    <a:lstStyle/>
                    <a:p>
                      <a:r>
                        <a:rPr sz="900" b="0" i="0">
                          <a:solidFill>
                            <a:srgbClr val="1A2B2B"/>
                          </a:solidFill>
                          <a:latin typeface="Calibri"/>
                        </a:rPr>
                        <a:t>1956</a:t>
                      </a:r>
                    </a:p>
                  </a:txBody>
                  <a:tcPr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900" b="0" i="0">
                          <a:solidFill>
                            <a:srgbClr val="1A2B2B"/>
                          </a:solidFill>
                          <a:latin typeface="Calibri"/>
                        </a:rPr>
                        <a:t>Erstes deutsches SOS-Kinderdorf (Dießen am Ammersee)</a:t>
                      </a:r>
                    </a:p>
                  </a:txBody>
                  <a:tcPr>
                    <a:solidFill>
                      <a:srgbClr val="F5F5F5"/>
                    </a:solidFill>
                  </a:tcPr>
                </a:tc>
              </a:tr>
              <a:tr h="401320">
                <a:tc>
                  <a:txBody>
                    <a:bodyPr/>
                    <a:lstStyle/>
                    <a:p>
                      <a:r>
                        <a:rPr sz="900" b="0" i="0">
                          <a:solidFill>
                            <a:srgbClr val="1A2B2B"/>
                          </a:solidFill>
                          <a:latin typeface="Calibri"/>
                        </a:rPr>
                        <a:t>1963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900" b="0" i="0">
                          <a:solidFill>
                            <a:srgbClr val="1A2B2B"/>
                          </a:solidFill>
                          <a:latin typeface="Calibri"/>
                        </a:rPr>
                        <a:t>Erstes außereuropäisches Kinderdorf (Südkorea)</a:t>
                      </a:r>
                    </a:p>
                  </a:txBody>
                  <a:tcPr/>
                </a:tc>
              </a:tr>
              <a:tr h="401320">
                <a:tc>
                  <a:txBody>
                    <a:bodyPr/>
                    <a:lstStyle/>
                    <a:p>
                      <a:r>
                        <a:rPr sz="900" b="0" i="0">
                          <a:solidFill>
                            <a:srgbClr val="1A2B2B"/>
                          </a:solidFill>
                          <a:latin typeface="Calibri"/>
                        </a:rPr>
                        <a:t>1986</a:t>
                      </a:r>
                    </a:p>
                  </a:txBody>
                  <a:tcPr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900" b="0" i="0">
                          <a:solidFill>
                            <a:srgbClr val="1A2B2B"/>
                          </a:solidFill>
                          <a:latin typeface="Calibri"/>
                        </a:rPr>
                        <a:t>Gründer Hermann Gmeiner stirbt</a:t>
                      </a:r>
                    </a:p>
                  </a:txBody>
                  <a:tcPr>
                    <a:solidFill>
                      <a:srgbClr val="F5F5F5"/>
                    </a:solidFill>
                  </a:tcPr>
                </a:tc>
              </a:tr>
              <a:tr h="401320">
                <a:tc>
                  <a:txBody>
                    <a:bodyPr/>
                    <a:lstStyle/>
                    <a:p>
                      <a:r>
                        <a:rPr sz="900" b="0" i="0">
                          <a:solidFill>
                            <a:srgbClr val="1A2B2B"/>
                          </a:solidFill>
                          <a:latin typeface="Calibri"/>
                        </a:rPr>
                        <a:t>2014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900" b="0" i="0">
                          <a:solidFill>
                            <a:srgbClr val="1A2B2B"/>
                          </a:solidFill>
                          <a:latin typeface="Calibri"/>
                        </a:rPr>
                        <a:t>SOS-Kinderdorf übernimmt 147 — Rat auf Draht</a:t>
                      </a:r>
                    </a:p>
                  </a:txBody>
                  <a:tcPr/>
                </a:tc>
              </a:tr>
              <a:tr h="401320">
                <a:tc>
                  <a:txBody>
                    <a:bodyPr/>
                    <a:lstStyle/>
                    <a:p>
                      <a:r>
                        <a:rPr sz="900" b="0" i="0">
                          <a:solidFill>
                            <a:srgbClr val="1A2B2B"/>
                          </a:solidFill>
                          <a:latin typeface="Calibri"/>
                        </a:rPr>
                        <a:t>2025</a:t>
                      </a:r>
                    </a:p>
                  </a:txBody>
                  <a:tcPr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900" b="0" i="0">
                          <a:solidFill>
                            <a:srgbClr val="1A2B2B"/>
                          </a:solidFill>
                          <a:latin typeface="Calibri"/>
                        </a:rPr>
                        <a:t>Umfassender Reformprozess eingeleitet</a:t>
                      </a:r>
                    </a:p>
                  </a:txBody>
                  <a:tcPr>
                    <a:solidFill>
                      <a:srgbClr val="F5F5F5"/>
                    </a:solidFill>
                  </a:tcPr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57200" y="4754880"/>
            <a:ext cx="8229240" cy="319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800" b="0" i="1">
                <a:solidFill>
                  <a:srgbClr val="5A7474"/>
                </a:solidFill>
                <a:latin typeface="Calibri"/>
              </a:rPr>
              <a:t>SOS-Kinderdorf: Älteste Kinderdorf-Organisation der Welt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hum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0000" y="180000"/>
            <a:ext cx="720000" cy="720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57200" y="891000"/>
            <a:ext cx="7462800" cy="9000"/>
          </a:xfrm>
          <a:prstGeom prst="rect">
            <a:avLst/>
          </a:prstGeom>
          <a:solidFill>
            <a:srgbClr val="F5C51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457200" y="936000"/>
            <a:ext cx="822924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2B2B2B"/>
                </a:solidFill>
                <a:latin typeface="Calibri"/>
              </a:rPr>
              <a:t>Organisationsstruktur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256040"/>
            <a:ext cx="3931560" cy="374868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 wrap="square" tIns="36000" bIns="36000" lIns="274320" rIns="72000">
            <a:spAutoFit/>
          </a:bodyPr>
          <a:lstStyle/>
          <a:p>
            <a:pPr>
              <a:spcAft>
                <a:spcPts val="600"/>
              </a:spcAft>
            </a:pPr>
            <a:r>
              <a:rPr sz="1300" b="0" i="0">
                <a:solidFill>
                  <a:srgbClr val="15779B"/>
                </a:solidFill>
                <a:latin typeface="Calibri"/>
              </a:rPr>
              <a:t>Leitung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Aufsichtsrat: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5 ehrenamtliche Mitglieder + 1 Betriebsrats-Vertreter*in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Vorsitz: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Dr. Friedrich Santner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Geschäftsführung: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Annemarie Schlack &amp; Carolin Porcham (gleichberechtigt)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Erweiterte GF: Leiter*innen der Fachbereiche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54880" y="1256040"/>
            <a:ext cx="3931560" cy="374868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 wrap="square" tIns="36000" bIns="36000" lIns="274320" rIns="72000">
            <a:spAutoFit/>
          </a:bodyPr>
          <a:lstStyle/>
          <a:p>
            <a:pPr>
              <a:spcAft>
                <a:spcPts val="600"/>
              </a:spcAft>
            </a:pPr>
            <a:r>
              <a:rPr sz="1300" b="0" i="0">
                <a:solidFill>
                  <a:srgbClr val="15779B"/>
                </a:solidFill>
                <a:latin typeface="Calibri"/>
              </a:rPr>
              <a:t>Fachbereiche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Programm / Pädagogik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Fundraising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Kommunikation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Shared Service Center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Gesellschaftspolitik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Compliance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Dezentrale Standorte mit eigenen pädagogischen Leiter*innen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hum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0000" y="180000"/>
            <a:ext cx="720000" cy="720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57200" y="891000"/>
            <a:ext cx="7462800" cy="9000"/>
          </a:xfrm>
          <a:prstGeom prst="rect">
            <a:avLst/>
          </a:prstGeom>
          <a:solidFill>
            <a:srgbClr val="F5C51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457200" y="936000"/>
            <a:ext cx="822924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2B2B2B"/>
                </a:solidFill>
                <a:latin typeface="Calibri"/>
              </a:rPr>
              <a:t>Finanzierung</a:t>
            </a:r>
          </a:p>
        </p:txBody>
      </p:sp>
      <p:sp>
        <p:nvSpPr>
          <p:cNvPr id="5" name="Rectangle 4"/>
          <p:cNvSpPr/>
          <p:nvPr/>
        </p:nvSpPr>
        <p:spPr>
          <a:xfrm>
            <a:off x="457200" y="1256040"/>
            <a:ext cx="2605680" cy="182844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457200" y="1234440"/>
            <a:ext cx="2605680" cy="731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3600" b="1" i="0">
                <a:solidFill>
                  <a:srgbClr val="0F5A78"/>
                </a:solidFill>
                <a:latin typeface="Calibri"/>
              </a:rPr>
              <a:t>54 %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0080" y="2011680"/>
            <a:ext cx="2239920" cy="776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00" b="0" i="0">
                <a:solidFill>
                  <a:srgbClr val="5A7474"/>
                </a:solidFill>
                <a:latin typeface="Calibri"/>
              </a:rPr>
              <a:t>Öffentliche Zuschüsse (Bund, Länder, Gemeinden → Tagsätze)</a:t>
            </a:r>
          </a:p>
        </p:txBody>
      </p:sp>
      <p:sp>
        <p:nvSpPr>
          <p:cNvPr id="8" name="Rectangle 7"/>
          <p:cNvSpPr/>
          <p:nvPr/>
        </p:nvSpPr>
        <p:spPr>
          <a:xfrm>
            <a:off x="3337560" y="1256040"/>
            <a:ext cx="2605680" cy="182844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3337560" y="1234440"/>
            <a:ext cx="2605680" cy="731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3600" b="1" i="0">
                <a:solidFill>
                  <a:srgbClr val="0F5A78"/>
                </a:solidFill>
                <a:latin typeface="Calibri"/>
              </a:rPr>
              <a:t>46 %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520440" y="2011680"/>
            <a:ext cx="2239920" cy="776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00" b="0" i="0">
                <a:solidFill>
                  <a:srgbClr val="5A7474"/>
                </a:solidFill>
                <a:latin typeface="Calibri"/>
              </a:rPr>
              <a:t>Private Mittel (Spenden, Patenschaften, Erbschaften)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217920" y="1256040"/>
            <a:ext cx="2605680" cy="182844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6217920" y="1234440"/>
            <a:ext cx="2605680" cy="731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3600" b="1" i="0">
                <a:solidFill>
                  <a:srgbClr val="0F5A78"/>
                </a:solidFill>
                <a:latin typeface="Calibri"/>
              </a:rPr>
              <a:t>13.000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0800" y="2011680"/>
            <a:ext cx="2239920" cy="776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00" b="0" i="0">
                <a:solidFill>
                  <a:srgbClr val="5A7474"/>
                </a:solidFill>
                <a:latin typeface="Calibri"/>
              </a:rPr>
              <a:t>Pat*innen in Österreich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hum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0000" y="180000"/>
            <a:ext cx="720000" cy="720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57200" y="891000"/>
            <a:ext cx="7462800" cy="9000"/>
          </a:xfrm>
          <a:prstGeom prst="rect">
            <a:avLst/>
          </a:prstGeom>
          <a:solidFill>
            <a:srgbClr val="F5C51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457200" y="936000"/>
            <a:ext cx="822924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2B2B2B"/>
                </a:solidFill>
                <a:latin typeface="Calibri"/>
              </a:rPr>
              <a:t>Klientel &amp; Angebote</a:t>
            </a:r>
          </a:p>
        </p:txBody>
      </p:sp>
      <p:sp>
        <p:nvSpPr>
          <p:cNvPr id="5" name="Rectangle 4"/>
          <p:cNvSpPr/>
          <p:nvPr/>
        </p:nvSpPr>
        <p:spPr>
          <a:xfrm>
            <a:off x="457200" y="1256040"/>
            <a:ext cx="2605680" cy="374868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594360" y="1393200"/>
            <a:ext cx="2331360" cy="365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300" b="0" i="0">
                <a:solidFill>
                  <a:srgbClr val="15779B"/>
                </a:solidFill>
                <a:latin typeface="Calibri"/>
              </a:rPr>
              <a:t>Stationär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4360" y="1896120"/>
            <a:ext cx="2331360" cy="2834280"/>
          </a:xfrm>
          <a:prstGeom prst="rect">
            <a:avLst/>
          </a:prstGeom>
          <a:noFill/>
        </p:spPr>
        <p:txBody>
          <a:bodyPr wrap="square" tIns="36000" bIns="36000" lIns="274320" rIns="72000">
            <a:spAutoFit/>
          </a:bodyPr>
          <a:lstStyle/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Wohngruppen &amp; SOS-Familien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Eltern-Kind-Wohnen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Krisenwohngruppen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Betreutes Wohnen (Übergang)</a:t>
            </a:r>
          </a:p>
        </p:txBody>
      </p:sp>
      <p:sp>
        <p:nvSpPr>
          <p:cNvPr id="8" name="Rectangle 7"/>
          <p:cNvSpPr/>
          <p:nvPr/>
        </p:nvSpPr>
        <p:spPr>
          <a:xfrm>
            <a:off x="3337560" y="1256040"/>
            <a:ext cx="2605680" cy="374868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3474720" y="1393200"/>
            <a:ext cx="2331360" cy="365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300" b="0" i="0">
                <a:solidFill>
                  <a:srgbClr val="15779B"/>
                </a:solidFill>
                <a:latin typeface="Calibri"/>
              </a:rPr>
              <a:t>Ambulant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474720" y="1896120"/>
            <a:ext cx="2331360" cy="2834280"/>
          </a:xfrm>
          <a:prstGeom prst="rect">
            <a:avLst/>
          </a:prstGeom>
          <a:noFill/>
        </p:spPr>
        <p:txBody>
          <a:bodyPr wrap="square" tIns="36000" bIns="36000" lIns="274320" rIns="72000">
            <a:spAutoFit/>
          </a:bodyPr>
          <a:lstStyle/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Mobile Familienarbeit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Ambulatorien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Anlaufstellen für Careleaver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Rainbows (Scheidungskinder)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217920" y="1256040"/>
            <a:ext cx="2605680" cy="374868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6355080" y="1393200"/>
            <a:ext cx="2331360" cy="365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300" b="0" i="0">
                <a:solidFill>
                  <a:srgbClr val="15779B"/>
                </a:solidFill>
                <a:latin typeface="Calibri"/>
              </a:rPr>
              <a:t>Prävention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355080" y="1896120"/>
            <a:ext cx="2331360" cy="2834280"/>
          </a:xfrm>
          <a:prstGeom prst="rect">
            <a:avLst/>
          </a:prstGeom>
          <a:noFill/>
        </p:spPr>
        <p:txBody>
          <a:bodyPr wrap="square" tIns="36000" bIns="36000" lIns="274320" rIns="72000">
            <a:spAutoFit/>
          </a:bodyPr>
          <a:lstStyle/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147 — Rat auf Draht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SOS-Herzkiste (Schulen)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aula (Beteiligungsprojekt)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0" i="0">
                <a:solidFill>
                  <a:srgbClr val="1A2B2B"/>
                </a:solidFill>
                <a:latin typeface="Calibri"/>
              </a:rPr>
              <a:t>SOS-Ballon (Wien)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hum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0000" y="180000"/>
            <a:ext cx="720000" cy="720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57200" y="891000"/>
            <a:ext cx="7462800" cy="9000"/>
          </a:xfrm>
          <a:prstGeom prst="rect">
            <a:avLst/>
          </a:prstGeom>
          <a:solidFill>
            <a:srgbClr val="F5C51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457200" y="936000"/>
            <a:ext cx="822924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2B2B2B"/>
                </a:solidFill>
                <a:latin typeface="Calibri"/>
              </a:rPr>
              <a:t>Professionen &amp; Multiprofessionalität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hum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0000" y="180000"/>
            <a:ext cx="720000" cy="720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57200" y="891000"/>
            <a:ext cx="7462800" cy="9000"/>
          </a:xfrm>
          <a:prstGeom prst="rect">
            <a:avLst/>
          </a:prstGeom>
          <a:solidFill>
            <a:srgbClr val="F5C51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457200" y="936000"/>
            <a:ext cx="822924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2B2B2B"/>
                </a:solidFill>
                <a:latin typeface="Calibri"/>
              </a:rPr>
              <a:t>Stakeholder — Intern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256040"/>
            <a:ext cx="3931560" cy="374868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 wrap="square" tIns="36000" bIns="36000" lIns="274320" rIns="72000">
            <a:spAutoFit/>
          </a:bodyPr>
          <a:lstStyle/>
          <a:p>
            <a:pPr>
              <a:spcAft>
                <a:spcPts val="600"/>
              </a:spcAft>
            </a:pPr>
            <a:r>
              <a:rPr sz="1300" b="0" i="0">
                <a:solidFill>
                  <a:srgbClr val="15779B"/>
                </a:solidFill>
                <a:latin typeface="Calibri"/>
              </a:rPr>
              <a:t>Direkt Beteiligte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Kinder &amp; Jugendliche: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ca. 1.800 stationär, 4.200 präventiv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Mitarbeiter*innen: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ca. 2.200, inkl. Betriebsrat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Geschäftsführung: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Annemarie Schlack &amp; Carolin Porcham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54880" y="1256040"/>
            <a:ext cx="3931560" cy="374868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 wrap="square" tIns="36000" bIns="36000" lIns="274320" rIns="72000">
            <a:spAutoFit/>
          </a:bodyPr>
          <a:lstStyle/>
          <a:p>
            <a:pPr>
              <a:spcAft>
                <a:spcPts val="600"/>
              </a:spcAft>
            </a:pPr>
            <a:r>
              <a:rPr sz="1300" b="0" i="0">
                <a:solidFill>
                  <a:srgbClr val="15779B"/>
                </a:solidFill>
                <a:latin typeface="Calibri"/>
              </a:rPr>
              <a:t>Kontrollgremien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Aufsichtsrat: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5 ehrenamtliche Mitglieder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Reformkommission: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unter Dr.in Irmgard Griss (seit 2025)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Wirtschaftsprüfung: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Halpern &amp; Prinz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hum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0000" y="180000"/>
            <a:ext cx="720000" cy="720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57200" y="891000"/>
            <a:ext cx="7462800" cy="9000"/>
          </a:xfrm>
          <a:prstGeom prst="rect">
            <a:avLst/>
          </a:prstGeom>
          <a:solidFill>
            <a:srgbClr val="F5C51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457200" y="936000"/>
            <a:ext cx="822924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2B2B2B"/>
                </a:solidFill>
                <a:latin typeface="Calibri"/>
              </a:rPr>
              <a:t>Stakeholder — Extern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256040"/>
            <a:ext cx="3931560" cy="374868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 wrap="square" tIns="36000" bIns="36000" lIns="274320" rIns="72000">
            <a:spAutoFit/>
          </a:bodyPr>
          <a:lstStyle/>
          <a:p>
            <a:pPr>
              <a:spcAft>
                <a:spcPts val="600"/>
              </a:spcAft>
            </a:pPr>
            <a:r>
              <a:rPr sz="1300" b="0" i="0">
                <a:solidFill>
                  <a:srgbClr val="15779B"/>
                </a:solidFill>
                <a:latin typeface="Calibri"/>
              </a:rPr>
              <a:t>Finanzierung &amp; Partner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Spender*innen &amp; Pat*innen: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ca. 13.000 Pat*innen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Unternehmen: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Corporate Volunteering, CSR (z.B. ZETA als Dorfpate)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Staatliche Stellen: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Auftraggeber, öffentliche Mittel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SOS-KD International: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Dachverband, gemeinsame Standards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54880" y="1256040"/>
            <a:ext cx="3931560" cy="3748680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 wrap="square" tIns="36000" bIns="36000" lIns="274320" rIns="72000">
            <a:spAutoFit/>
          </a:bodyPr>
          <a:lstStyle/>
          <a:p>
            <a:pPr>
              <a:spcAft>
                <a:spcPts val="600"/>
              </a:spcAft>
            </a:pPr>
            <a:r>
              <a:rPr sz="1300" b="0" i="0">
                <a:solidFill>
                  <a:srgbClr val="15779B"/>
                </a:solidFill>
                <a:latin typeface="Calibri"/>
              </a:rPr>
              <a:t>Gesellschaft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Familien: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Herkunftsfamilien aktiv eingebunden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Schulen: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Herzkiste, aula, Bildungsmaterialien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Freiwillige: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Laufaktionen, Schulprojekte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Medien: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Podcast „Dorfrunde“, Magazin „Salto“</a:t>
            </a:r>
          </a:p>
          <a:p>
            <a:pPr marL="228600" indent="-228600">
              <a:spcAft>
                <a:spcPts val="300"/>
              </a:spcAft>
              <a:buChar char="•"/>
            </a:pPr>
            <a:r>
              <a:rPr sz="1000" b="1" i="0">
                <a:solidFill>
                  <a:srgbClr val="1A2B2B"/>
                </a:solidFill>
                <a:latin typeface="Calibri"/>
              </a:rPr>
              <a:t>Careleaver:</a:t>
            </a:r>
            <a:r>
              <a:rPr sz="1000" b="0" i="0">
                <a:solidFill>
                  <a:srgbClr val="1A2B2B"/>
                </a:solidFill>
                <a:latin typeface="Calibri"/>
              </a:rPr>
              <a:t> Eigene Anlaufstellen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B2027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5088600"/>
            <a:ext cx="9144000" cy="54360"/>
          </a:xfrm>
          <a:prstGeom prst="rect">
            <a:avLst/>
          </a:prstGeom>
          <a:solidFill>
            <a:srgbClr val="F5C51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457200" y="182880"/>
            <a:ext cx="8229240" cy="548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600" b="0" i="0">
                <a:solidFill>
                  <a:srgbClr val="FFFFFF"/>
                </a:solidFill>
                <a:latin typeface="Calibri"/>
              </a:rPr>
              <a:t>Take-Home Messages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200" y="896040"/>
            <a:ext cx="411120" cy="411120"/>
          </a:xfrm>
          <a:prstGeom prst="rect">
            <a:avLst/>
          </a:prstGeom>
          <a:solidFill>
            <a:srgbClr val="F5C51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457200" y="896040"/>
            <a:ext cx="411120" cy="411120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/>
          <a:p>
            <a:pPr algn="ctr"/>
            <a:r>
              <a:rPr sz="1400" b="1" i="0">
                <a:solidFill>
                  <a:srgbClr val="FFFFFF"/>
                </a:solidFill>
                <a:latin typeface="Calibri"/>
              </a:rPr>
              <a:t>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280160" y="868680"/>
            <a:ext cx="7406280" cy="5482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r>
              <a:rPr sz="1000" b="0" i="0">
                <a:solidFill>
                  <a:srgbClr val="E8F5F5"/>
                </a:solidFill>
                <a:latin typeface="Calibri"/>
              </a:rPr>
              <a:t>SOS-Kinderdorf ist die älteste Kinderdorf-Organisation der Welt — gegründet 1949 von Hermann Gmeiner in Tirol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" y="1581840"/>
            <a:ext cx="411120" cy="411120"/>
          </a:xfrm>
          <a:prstGeom prst="rect">
            <a:avLst/>
          </a:prstGeom>
          <a:solidFill>
            <a:srgbClr val="F5C51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457200" y="1581840"/>
            <a:ext cx="411120" cy="411120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/>
          <a:p>
            <a:pPr algn="ctr"/>
            <a:r>
              <a:rPr sz="1400" b="1" i="0">
                <a:solidFill>
                  <a:srgbClr val="FFFFFF"/>
                </a:solidFill>
                <a:latin typeface="Calibri"/>
              </a:rPr>
              <a:t>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280160" y="1554480"/>
            <a:ext cx="7406280" cy="5482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r>
              <a:rPr sz="1000" b="0" i="0">
                <a:solidFill>
                  <a:srgbClr val="E8F5F5"/>
                </a:solidFill>
                <a:latin typeface="Calibri"/>
              </a:rPr>
              <a:t>Als NPO im 3. Sektor schützt und unterstützt SOS-Kinderdorf Kinder und Jugendliche in Not — mit 2.200 Mitarbeiter*innen an 14 Standorten</a:t>
            </a:r>
          </a:p>
        </p:txBody>
      </p:sp>
      <p:sp>
        <p:nvSpPr>
          <p:cNvPr id="10" name="Rectangle 9"/>
          <p:cNvSpPr/>
          <p:nvPr/>
        </p:nvSpPr>
        <p:spPr>
          <a:xfrm>
            <a:off x="457200" y="2267640"/>
            <a:ext cx="411120" cy="411120"/>
          </a:xfrm>
          <a:prstGeom prst="rect">
            <a:avLst/>
          </a:prstGeom>
          <a:solidFill>
            <a:srgbClr val="F5C51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457200" y="2267640"/>
            <a:ext cx="411120" cy="411120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/>
          <a:p>
            <a:pPr algn="ctr"/>
            <a:r>
              <a:rPr sz="1400" b="1" i="0">
                <a:solidFill>
                  <a:srgbClr val="FFFFFF"/>
                </a:solidFill>
                <a:latin typeface="Calibri"/>
              </a:rPr>
              <a:t>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80160" y="2240280"/>
            <a:ext cx="7406280" cy="5482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r>
              <a:rPr sz="1000" b="0" i="0">
                <a:solidFill>
                  <a:srgbClr val="E8F5F5"/>
                </a:solidFill>
                <a:latin typeface="Calibri"/>
              </a:rPr>
              <a:t>Die Finanzierung basiert auf zwei Säulen: ca. 54 % öffentliche Mittel und ca. 46 % Spenden — das Spendengütesiegel garantiert Transparenz seit 2001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57200" y="2953440"/>
            <a:ext cx="411120" cy="411120"/>
          </a:xfrm>
          <a:prstGeom prst="rect">
            <a:avLst/>
          </a:prstGeom>
          <a:solidFill>
            <a:srgbClr val="F5C51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457200" y="2953440"/>
            <a:ext cx="411120" cy="411120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/>
          <a:p>
            <a:pPr algn="ctr"/>
            <a:r>
              <a:rPr sz="1400" b="1" i="0">
                <a:solidFill>
                  <a:srgbClr val="FFFFFF"/>
                </a:solidFill>
                <a:latin typeface="Calibri"/>
              </a:rPr>
              <a:t>4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280160" y="2926080"/>
            <a:ext cx="7406280" cy="5482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r>
              <a:rPr sz="1000" b="0" i="0">
                <a:solidFill>
                  <a:srgbClr val="E8F5F5"/>
                </a:solidFill>
                <a:latin typeface="Calibri"/>
              </a:rPr>
              <a:t>Über 60 verschiedene Berufsgruppen arbeiten multiprofessionell zusammen — von der Pädagogik über die Psychologie bis zur Verwaltung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57200" y="4800600"/>
            <a:ext cx="8229240" cy="273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000" b="0" i="1">
                <a:solidFill>
                  <a:srgbClr val="F5C518"/>
                </a:solidFill>
                <a:latin typeface="Calibri"/>
              </a:rPr>
              <a:t>Daniel Gattringer — SOW Seminararbeit — HLW/HSW Sta. Christiana Rodaun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